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6" r:id="rId2"/>
    <p:sldId id="258" r:id="rId3"/>
    <p:sldId id="257" r:id="rId4"/>
    <p:sldId id="265" r:id="rId5"/>
    <p:sldId id="266" r:id="rId6"/>
    <p:sldId id="268" r:id="rId7"/>
    <p:sldId id="260" r:id="rId8"/>
    <p:sldId id="269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51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EC4F5-1C58-4C0C-8877-13B32CF92CED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037D-2FDE-4C91-A956-26D954690E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EC4F5-1C58-4C0C-8877-13B32CF92CED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037D-2FDE-4C91-A956-26D954690E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EC4F5-1C58-4C0C-8877-13B32CF92CED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037D-2FDE-4C91-A956-26D954690E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EC4F5-1C58-4C0C-8877-13B32CF92CED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037D-2FDE-4C91-A956-26D954690E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EC4F5-1C58-4C0C-8877-13B32CF92CED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037D-2FDE-4C91-A956-26D954690E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EC4F5-1C58-4C0C-8877-13B32CF92CED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037D-2FDE-4C91-A956-26D954690E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EC4F5-1C58-4C0C-8877-13B32CF92CED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037D-2FDE-4C91-A956-26D954690E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EC4F5-1C58-4C0C-8877-13B32CF92CED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037D-2FDE-4C91-A956-26D954690E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EC4F5-1C58-4C0C-8877-13B32CF92CED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037D-2FDE-4C91-A956-26D954690E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EC4F5-1C58-4C0C-8877-13B32CF92CED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00037D-2FDE-4C91-A956-26D954690E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EC4F5-1C58-4C0C-8877-13B32CF92CED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037D-2FDE-4C91-A956-26D954690E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90EC4F5-1C58-4C0C-8877-13B32CF92CED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200037D-2FDE-4C91-A956-26D954690E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ntm.rt@mail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Национальная </a:t>
            </a:r>
            <a:br>
              <a:rPr lang="ru-RU" dirty="0" smtClean="0"/>
            </a:br>
            <a:r>
              <a:rPr lang="ru-RU" dirty="0" smtClean="0"/>
              <a:t>торговая марка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Лучшие продукты Татарстана под одним брендом</a:t>
            </a:r>
            <a:endParaRPr lang="ru-RU" dirty="0"/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451544" y="332656"/>
            <a:ext cx="5648623" cy="1204306"/>
          </a:xfrm>
          <a:prstGeom prst="rect">
            <a:avLst/>
          </a:prstGeom>
        </p:spPr>
        <p:txBody>
          <a:bodyPr vert="horz" lIns="91440" tIns="45720" rIns="91440" bIns="9144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 rot="19140000">
            <a:off x="3059831" y="3550037"/>
            <a:ext cx="5648623" cy="1204306"/>
          </a:xfrm>
          <a:prstGeom prst="rect">
            <a:avLst/>
          </a:prstGeom>
        </p:spPr>
        <p:txBody>
          <a:bodyPr vert="horz" lIns="91440" tIns="45720" rIns="91440" bIns="9144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 rot="19176156">
            <a:off x="2323139" y="2825924"/>
            <a:ext cx="7008504" cy="1999379"/>
          </a:xfrm>
          <a:prstGeom prst="rect">
            <a:avLst/>
          </a:prstGeom>
        </p:spPr>
        <p:txBody>
          <a:bodyPr vert="horz" lIns="91440" tIns="45720" rIns="91440" bIns="9144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solidFill>
                  <a:schemeClr val="bg1"/>
                </a:solidFill>
              </a:rPr>
              <a:t>ГУП </a:t>
            </a:r>
            <a:r>
              <a:rPr lang="ru-RU" sz="1400" dirty="0">
                <a:solidFill>
                  <a:schemeClr val="bg1"/>
                </a:solidFill>
              </a:rPr>
              <a:t>"</a:t>
            </a:r>
            <a:r>
              <a:rPr lang="ru-RU" sz="1400" dirty="0" err="1" smtClean="0">
                <a:solidFill>
                  <a:schemeClr val="bg1"/>
                </a:solidFill>
              </a:rPr>
              <a:t>Нтм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рт</a:t>
            </a:r>
            <a:r>
              <a:rPr lang="ru-RU" sz="1400" dirty="0" smtClean="0">
                <a:solidFill>
                  <a:schemeClr val="bg1"/>
                </a:solidFill>
              </a:rPr>
              <a:t>" </a:t>
            </a:r>
            <a:r>
              <a:rPr lang="ru-RU" sz="1400" dirty="0">
                <a:solidFill>
                  <a:schemeClr val="bg1"/>
                </a:solidFill>
              </a:rPr>
              <a:t>было создано при поддержке Президента РТ с целями объединения сельхозпроизводителей под единой торговой маркой, разработки системы контроля качества продукции; удовлетворения спроса населения на качественные продукты питания; обеспечение реализации продукции, созданной на территории республики на внутренние рынки и международные.</a:t>
            </a:r>
          </a:p>
          <a:p>
            <a:endParaRPr lang="ru-RU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390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Наша Цель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sz="4800" dirty="0" smtClean="0"/>
              <a:t>Создать единый зонтичный бренд для продвижения продукции, произведенной в Республики Татарстан</a:t>
            </a:r>
            <a:endParaRPr lang="ru-RU" sz="4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373216"/>
            <a:ext cx="2200275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0897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 Нас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ГУПом</a:t>
            </a:r>
            <a:r>
              <a:rPr lang="ru-RU" dirty="0" smtClean="0"/>
              <a:t> </a:t>
            </a:r>
            <a:r>
              <a:rPr lang="ru-RU" dirty="0"/>
              <a:t>"Национальная торговая </a:t>
            </a:r>
            <a:r>
              <a:rPr lang="ru-RU" dirty="0" smtClean="0"/>
              <a:t>марка РТ</a:t>
            </a:r>
            <a:r>
              <a:rPr lang="ru-RU" b="0" dirty="0" smtClean="0"/>
              <a:t>" были разработаны:</a:t>
            </a:r>
          </a:p>
          <a:p>
            <a:pPr>
              <a:buAutoNum type="arabicPeriod"/>
            </a:pPr>
            <a:r>
              <a:rPr lang="ru-RU" b="0" dirty="0" smtClean="0"/>
              <a:t>бренд </a:t>
            </a:r>
            <a:r>
              <a:rPr lang="ru-RU" dirty="0" smtClean="0"/>
              <a:t>"Свой продукт" </a:t>
            </a:r>
            <a:r>
              <a:rPr lang="ru-RU" b="0" dirty="0" smtClean="0"/>
              <a:t>, </a:t>
            </a:r>
            <a:r>
              <a:rPr lang="ru-RU" b="0" dirty="0"/>
              <a:t>которым </a:t>
            </a:r>
            <a:r>
              <a:rPr lang="ru-RU" b="0" dirty="0" smtClean="0"/>
              <a:t>могут пользоваться только </a:t>
            </a:r>
            <a:r>
              <a:rPr lang="ru-RU" b="0" dirty="0"/>
              <a:t>лучшие производители Республики Татарстан</a:t>
            </a:r>
            <a:r>
              <a:rPr lang="ru-RU" b="0" dirty="0" smtClean="0"/>
              <a:t>.</a:t>
            </a:r>
          </a:p>
          <a:p>
            <a:pPr>
              <a:buAutoNum type="arabicPeriod"/>
            </a:pPr>
            <a:r>
              <a:rPr lang="ru-RU" b="0" dirty="0" smtClean="0"/>
              <a:t>добровольная система сертификации качества продукции.</a:t>
            </a:r>
          </a:p>
          <a:p>
            <a:pPr marL="0" indent="0"/>
            <a:r>
              <a:rPr lang="ru-RU" b="0" dirty="0" smtClean="0"/>
              <a:t>По нашей инициативе были созданы отраслевые сельскохозяйственные кооперативы: </a:t>
            </a:r>
            <a:r>
              <a:rPr lang="ru-RU" dirty="0" smtClean="0"/>
              <a:t>"</a:t>
            </a:r>
            <a:r>
              <a:rPr lang="ru-RU" dirty="0"/>
              <a:t> </a:t>
            </a:r>
            <a:r>
              <a:rPr lang="ru-RU" dirty="0" smtClean="0"/>
              <a:t>Мал" , " </a:t>
            </a:r>
            <a:r>
              <a:rPr lang="ru-RU" dirty="0" err="1" smtClean="0"/>
              <a:t>Усенте</a:t>
            </a:r>
            <a:r>
              <a:rPr lang="ru-RU" smtClean="0"/>
              <a:t>", </a:t>
            </a:r>
            <a:r>
              <a:rPr lang="ru-RU" b="0" dirty="0" smtClean="0"/>
              <a:t>потребительский кооператив  </a:t>
            </a:r>
            <a:r>
              <a:rPr lang="ru-RU" dirty="0" smtClean="0"/>
              <a:t>"Опека", </a:t>
            </a:r>
            <a:r>
              <a:rPr lang="ru-RU" b="0" dirty="0"/>
              <a:t>потребительское общество </a:t>
            </a:r>
            <a:r>
              <a:rPr lang="ru-RU" dirty="0" smtClean="0"/>
              <a:t>Комплексный центр социального обслуживания населения в городском округе Казань</a:t>
            </a:r>
            <a:r>
              <a:rPr lang="ru-RU" b="0" dirty="0" smtClean="0"/>
              <a:t>, кооператив второго уровня</a:t>
            </a:r>
            <a:r>
              <a:rPr lang="ru-RU" dirty="0" smtClean="0"/>
              <a:t> "Свой продукт" </a:t>
            </a:r>
            <a:r>
              <a:rPr lang="ru-RU" b="0" dirty="0" smtClean="0"/>
              <a:t>.</a:t>
            </a:r>
          </a:p>
          <a:p>
            <a:pPr>
              <a:buAutoNum type="arabicPeriod"/>
            </a:pPr>
            <a:endParaRPr lang="ru-RU" b="0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5656" y="3445836"/>
            <a:ext cx="2202180" cy="116586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032" y="3395958"/>
            <a:ext cx="2016224" cy="121573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20272" y="5326199"/>
            <a:ext cx="1874632" cy="125111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032" y="5326200"/>
            <a:ext cx="1874631" cy="125111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5338740"/>
            <a:ext cx="1874632" cy="125111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27784" y="5338740"/>
            <a:ext cx="1874633" cy="1251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026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СССПК «МАЛ»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979586"/>
            <a:ext cx="7520940" cy="3699749"/>
          </a:xfrm>
        </p:spPr>
        <p:txBody>
          <a:bodyPr>
            <a:normAutofit/>
          </a:bodyPr>
          <a:lstStyle/>
          <a:p>
            <a:r>
              <a:rPr lang="ru-RU" sz="2000" b="0" dirty="0" smtClean="0"/>
              <a:t>                             Сельскохозяйственный </a:t>
            </a:r>
            <a:r>
              <a:rPr lang="ru-RU" sz="2000" b="0" dirty="0"/>
              <a:t>кооператив «МАЛ» объединяет производителей и переработчиков мясной продукции: КРС, свинины, баранины, </a:t>
            </a:r>
            <a:r>
              <a:rPr lang="ru-RU" sz="2000" b="0" dirty="0" smtClean="0"/>
              <a:t>птицы. В настоящее время кооператив организует реализацию мясной продукции через автолавки, запускает выпуск разделанных частей КРС, упакованных для конечных потребителей под брендом Свой продукт. Одно из направлений деятельности кооператива – вовлечение в процесс производства личные подсобные хозяйства, </a:t>
            </a:r>
            <a:r>
              <a:rPr lang="ru-RU" sz="2000" b="0" dirty="0"/>
              <a:t>организация передачи новорожденных животных, птицы на </a:t>
            </a:r>
            <a:r>
              <a:rPr lang="ru-RU" sz="2000" b="0" dirty="0" smtClean="0"/>
              <a:t>стандартизированное </a:t>
            </a:r>
            <a:r>
              <a:rPr lang="ru-RU" sz="2000" b="0" dirty="0" err="1" smtClean="0"/>
              <a:t>доращивание</a:t>
            </a:r>
            <a:r>
              <a:rPr lang="ru-RU" sz="2000" b="0" dirty="0" smtClean="0"/>
              <a:t>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373216"/>
            <a:ext cx="2200275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260648"/>
            <a:ext cx="1440160" cy="96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7702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СССПК «</a:t>
            </a:r>
            <a:r>
              <a:rPr lang="ru-RU" dirty="0" err="1" smtClean="0"/>
              <a:t>Усенте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/>
            <a:r>
              <a:rPr lang="ru-RU" sz="2400" dirty="0" smtClean="0"/>
              <a:t>                  </a:t>
            </a:r>
            <a:r>
              <a:rPr lang="ru-RU" sz="2000" b="0" dirty="0" smtClean="0"/>
              <a:t>Сельскохозяйственный </a:t>
            </a:r>
            <a:r>
              <a:rPr lang="ru-RU" sz="2000" b="0" dirty="0"/>
              <a:t>кооператив, объединяющий овощеводов Республики Татарстан. В настоящее время кооператив успешно реализует свою продукцию в сети магазинов </a:t>
            </a:r>
            <a:r>
              <a:rPr lang="ru-RU" sz="2000" b="0" dirty="0" err="1"/>
              <a:t>Зельгрос</a:t>
            </a:r>
            <a:r>
              <a:rPr lang="ru-RU" sz="2000" b="0" dirty="0"/>
              <a:t>, </a:t>
            </a:r>
            <a:r>
              <a:rPr lang="ru-RU" sz="2000" b="0" dirty="0" err="1"/>
              <a:t>Бехетле</a:t>
            </a:r>
            <a:r>
              <a:rPr lang="ru-RU" sz="2000" b="0" dirty="0"/>
              <a:t> и Августина. Ведется работа по обеспечению хранения и переработки овощей и фруктов с целью доступности их для покупателей в течение всего года, увеличивается ассортимент выращиваемых культур: зелени, салатов, ягод и т.д.</a:t>
            </a:r>
          </a:p>
          <a:p>
            <a:pPr indent="0"/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373216"/>
            <a:ext cx="2200275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356815"/>
            <a:ext cx="1512169" cy="1009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8191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Ассортимент Продукции СССПК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endParaRPr lang="ru-RU" b="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301208"/>
            <a:ext cx="2200275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89802272"/>
              </p:ext>
            </p:extLst>
          </p:nvPr>
        </p:nvGraphicFramePr>
        <p:xfrm>
          <a:off x="1331640" y="908720"/>
          <a:ext cx="6336703" cy="3688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48341"/>
                <a:gridCol w="1940533"/>
                <a:gridCol w="2347829"/>
              </a:tblGrid>
              <a:tr h="31679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МАЛ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/>
                        <a:t>Усенте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Каймак</a:t>
                      </a:r>
                      <a:endParaRPr lang="ru-RU" sz="1600" dirty="0"/>
                    </a:p>
                  </a:txBody>
                  <a:tcPr/>
                </a:tc>
              </a:tr>
              <a:tr h="30011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утки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зелень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молоко</a:t>
                      </a:r>
                      <a:endParaRPr lang="ru-RU" sz="1400" dirty="0"/>
                    </a:p>
                  </a:txBody>
                  <a:tcPr/>
                </a:tc>
              </a:tr>
              <a:tr h="30011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гуси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овощи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творог</a:t>
                      </a:r>
                      <a:endParaRPr lang="ru-RU" sz="1400" dirty="0"/>
                    </a:p>
                  </a:txBody>
                  <a:tcPr/>
                </a:tc>
              </a:tr>
              <a:tr h="30011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индейки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фрукты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сметана</a:t>
                      </a:r>
                      <a:endParaRPr lang="ru-RU" sz="1400" dirty="0"/>
                    </a:p>
                  </a:txBody>
                  <a:tcPr/>
                </a:tc>
              </a:tr>
              <a:tr h="30011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куры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мед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сыр</a:t>
                      </a:r>
                      <a:endParaRPr lang="ru-RU" sz="1400" dirty="0"/>
                    </a:p>
                  </a:txBody>
                  <a:tcPr/>
                </a:tc>
              </a:tr>
              <a:tr h="30011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перепелки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масло сливочное</a:t>
                      </a:r>
                    </a:p>
                  </a:txBody>
                  <a:tcPr/>
                </a:tc>
              </a:tr>
              <a:tr h="30011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говядина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яйца</a:t>
                      </a:r>
                      <a:endParaRPr lang="ru-RU" sz="1400" dirty="0"/>
                    </a:p>
                  </a:txBody>
                  <a:tcPr/>
                </a:tc>
              </a:tr>
              <a:tr h="30011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баранина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30011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свинина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30011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конина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30011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полуфабрикаты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30011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колбасные изделия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3813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Собственные стандарты качества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dirty="0" smtClean="0"/>
              <a:t>1.Безопасность </a:t>
            </a:r>
            <a:r>
              <a:rPr lang="ru-RU" b="0" dirty="0"/>
              <a:t>в соответствии с законодательством РФ и таможенным союзом (организация получения ЛПХ ветеринарных свидетельств), с подтверждающими документами;</a:t>
            </a:r>
          </a:p>
          <a:p>
            <a:r>
              <a:rPr lang="ru-RU" b="0" dirty="0"/>
              <a:t>2. Соответствие упаковки требованиям розничных торговых сетей;</a:t>
            </a:r>
          </a:p>
          <a:p>
            <a:r>
              <a:rPr lang="ru-RU" b="0" dirty="0"/>
              <a:t>3. </a:t>
            </a:r>
            <a:r>
              <a:rPr lang="ru-RU" b="0" dirty="0" err="1"/>
              <a:t>С</a:t>
            </a:r>
            <a:r>
              <a:rPr lang="ru-RU" b="0" dirty="0" err="1" smtClean="0"/>
              <a:t>тандартизирование</a:t>
            </a:r>
            <a:r>
              <a:rPr lang="ru-RU" b="0" dirty="0" smtClean="0"/>
              <a:t> </a:t>
            </a:r>
            <a:r>
              <a:rPr lang="ru-RU" b="0" dirty="0"/>
              <a:t>сырья, кормов, условий содержания и выращивания с/х </a:t>
            </a:r>
            <a:r>
              <a:rPr lang="ru-RU" b="0" dirty="0" smtClean="0"/>
              <a:t>продукции;</a:t>
            </a:r>
            <a:endParaRPr lang="ru-RU" b="0" dirty="0"/>
          </a:p>
          <a:p>
            <a:r>
              <a:rPr lang="ru-RU" b="0" dirty="0"/>
              <a:t>4. К</a:t>
            </a:r>
            <a:r>
              <a:rPr lang="ru-RU" b="0" dirty="0" smtClean="0"/>
              <a:t>онтроль за выполнением стандартов;</a:t>
            </a:r>
          </a:p>
          <a:p>
            <a:r>
              <a:rPr lang="ru-RU" b="0" dirty="0" smtClean="0"/>
              <a:t>5. </a:t>
            </a:r>
            <a:r>
              <a:rPr lang="ru-RU" b="0" dirty="0"/>
              <a:t>Л</a:t>
            </a:r>
            <a:r>
              <a:rPr lang="ru-RU" b="0" dirty="0" smtClean="0"/>
              <a:t>абораторный </a:t>
            </a:r>
            <a:r>
              <a:rPr lang="ru-RU" b="0" dirty="0"/>
              <a:t>контроль и состав каждого продукта (наличие витаминов, микроэлементов и т.д</a:t>
            </a:r>
            <a:r>
              <a:rPr lang="ru-RU" b="0" dirty="0" smtClean="0"/>
              <a:t>.);</a:t>
            </a:r>
            <a:endParaRPr lang="ru-RU" b="0" dirty="0"/>
          </a:p>
          <a:p>
            <a:r>
              <a:rPr lang="ru-RU" b="0" dirty="0"/>
              <a:t>6. </a:t>
            </a:r>
            <a:r>
              <a:rPr lang="ru-RU" b="0" dirty="0" smtClean="0"/>
              <a:t>Прозрачность </a:t>
            </a:r>
            <a:r>
              <a:rPr lang="ru-RU" b="0" dirty="0"/>
              <a:t>информации и системе контроля и обеспечения </a:t>
            </a:r>
            <a:r>
              <a:rPr lang="ru-RU" b="0" dirty="0" smtClean="0"/>
              <a:t>качества.</a:t>
            </a:r>
            <a:endParaRPr lang="ru-RU" b="0" dirty="0"/>
          </a:p>
          <a:p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301208"/>
            <a:ext cx="2200275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11760" y="5310147"/>
            <a:ext cx="1773411" cy="118356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5301208"/>
            <a:ext cx="1800200" cy="120143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27984" y="5310147"/>
            <a:ext cx="1780613" cy="1188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1642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Почему с нами выгодно работать?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ru-RU" b="0" dirty="0"/>
              <a:t>О</a:t>
            </a:r>
            <a:r>
              <a:rPr lang="ru-RU" b="0" dirty="0" smtClean="0"/>
              <a:t>дно </a:t>
            </a:r>
            <a:r>
              <a:rPr lang="ru-RU" b="0" dirty="0"/>
              <a:t>юридическое лицо, представляющее производителей  </a:t>
            </a:r>
            <a:r>
              <a:rPr lang="ru-RU" b="0" dirty="0" smtClean="0"/>
              <a:t>РТ;</a:t>
            </a:r>
            <a:endParaRPr lang="ru-RU" b="0" dirty="0"/>
          </a:p>
          <a:p>
            <a:pPr>
              <a:buAutoNum type="arabicPeriod"/>
            </a:pPr>
            <a:r>
              <a:rPr lang="ru-RU" b="0" dirty="0"/>
              <a:t>В</a:t>
            </a:r>
            <a:r>
              <a:rPr lang="ru-RU" b="0" dirty="0" smtClean="0"/>
              <a:t>озможность </a:t>
            </a:r>
            <a:r>
              <a:rPr lang="ru-RU" b="0" dirty="0"/>
              <a:t>работать как по общей так и по упрощенной системе </a:t>
            </a:r>
            <a:r>
              <a:rPr lang="ru-RU" b="0" dirty="0" smtClean="0"/>
              <a:t>налогообложения;</a:t>
            </a:r>
            <a:endParaRPr lang="ru-RU" b="0" dirty="0"/>
          </a:p>
          <a:p>
            <a:pPr>
              <a:buAutoNum type="arabicPeriod"/>
            </a:pPr>
            <a:r>
              <a:rPr lang="ru-RU" b="0" dirty="0"/>
              <a:t>Е</a:t>
            </a:r>
            <a:r>
              <a:rPr lang="ru-RU" b="0" dirty="0" smtClean="0"/>
              <a:t>диная </a:t>
            </a:r>
            <a:r>
              <a:rPr lang="ru-RU" b="0" dirty="0"/>
              <a:t>система штрихового </a:t>
            </a:r>
            <a:r>
              <a:rPr lang="ru-RU" b="0" dirty="0" smtClean="0"/>
              <a:t>кодирования;</a:t>
            </a:r>
            <a:endParaRPr lang="ru-RU" b="0" dirty="0"/>
          </a:p>
          <a:p>
            <a:pPr>
              <a:buAutoNum type="arabicPeriod"/>
            </a:pPr>
            <a:r>
              <a:rPr lang="ru-RU" b="0" dirty="0" smtClean="0"/>
              <a:t>Продвижение собственной </a:t>
            </a:r>
            <a:r>
              <a:rPr lang="ru-RU" b="0" dirty="0"/>
              <a:t>продукции в </a:t>
            </a:r>
            <a:r>
              <a:rPr lang="ru-RU" b="0" dirty="0" smtClean="0"/>
              <a:t>СМИ;</a:t>
            </a:r>
            <a:endParaRPr lang="ru-RU" b="0" dirty="0"/>
          </a:p>
          <a:p>
            <a:pPr>
              <a:buAutoNum type="arabicPeriod"/>
            </a:pPr>
            <a:r>
              <a:rPr lang="ru-RU" b="0" dirty="0"/>
              <a:t>С</a:t>
            </a:r>
            <a:r>
              <a:rPr lang="ru-RU" b="0" dirty="0" smtClean="0"/>
              <a:t>табильные </a:t>
            </a:r>
            <a:r>
              <a:rPr lang="ru-RU" b="0" dirty="0"/>
              <a:t>объемы, за счет возможности привлекать большое количество хозяйств со взаимозаменяемой </a:t>
            </a:r>
            <a:r>
              <a:rPr lang="ru-RU" b="0" dirty="0" smtClean="0"/>
              <a:t>продукцией;</a:t>
            </a:r>
            <a:endParaRPr lang="ru-RU" b="0" dirty="0"/>
          </a:p>
          <a:p>
            <a:pPr>
              <a:buAutoNum type="arabicPeriod"/>
            </a:pPr>
            <a:r>
              <a:rPr lang="ru-RU" b="0" dirty="0"/>
              <a:t>С</a:t>
            </a:r>
            <a:r>
              <a:rPr lang="ru-RU" b="0" dirty="0" smtClean="0"/>
              <a:t>табильное </a:t>
            </a:r>
            <a:r>
              <a:rPr lang="ru-RU" b="0" dirty="0"/>
              <a:t>качество, за счет собственной системы </a:t>
            </a:r>
            <a:r>
              <a:rPr lang="ru-RU" b="0" dirty="0" smtClean="0"/>
              <a:t>контроля.</a:t>
            </a:r>
            <a:endParaRPr lang="ru-RU" b="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373216"/>
            <a:ext cx="2200275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9376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ym typeface="Wingdings" panose="05000000000000000000" pitchFamily="2" charset="2"/>
              </a:rPr>
              <a:t/>
            </a:r>
            <a:br>
              <a:rPr lang="ru-RU" dirty="0">
                <a:sym typeface="Wingdings" panose="05000000000000000000" pitchFamily="2" charset="2"/>
              </a:rPr>
            </a:br>
            <a:r>
              <a:rPr lang="ru-RU" dirty="0" smtClean="0">
                <a:sym typeface="Wingdings" panose="05000000000000000000" pitchFamily="2" charset="2"/>
              </a:rPr>
              <a:t>Контакты:</a:t>
            </a:r>
            <a:r>
              <a:rPr lang="en-US" dirty="0">
                <a:solidFill>
                  <a:srgbClr val="00B050"/>
                </a:solidFill>
                <a:sym typeface="Wingdings" panose="05000000000000000000" pitchFamily="2" charset="2"/>
              </a:rPr>
              <a:t/>
            </a:r>
            <a:br>
              <a:rPr lang="en-US" dirty="0">
                <a:solidFill>
                  <a:srgbClr val="00B050"/>
                </a:solidFill>
                <a:sym typeface="Wingdings" panose="05000000000000000000" pitchFamily="2" charset="2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052736"/>
            <a:ext cx="7520940" cy="3579849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Руководство</a:t>
            </a:r>
          </a:p>
          <a:p>
            <a:pPr marL="0" indent="0"/>
            <a:r>
              <a:rPr lang="ru-RU" b="0" dirty="0">
                <a:solidFill>
                  <a:srgbClr val="C00000"/>
                </a:solidFill>
              </a:rPr>
              <a:t>Генеральный директор –</a:t>
            </a:r>
            <a:r>
              <a:rPr lang="ru-RU" b="0" dirty="0"/>
              <a:t> </a:t>
            </a:r>
            <a:r>
              <a:rPr lang="ru-RU" b="0" dirty="0">
                <a:solidFill>
                  <a:srgbClr val="00B050"/>
                </a:solidFill>
              </a:rPr>
              <a:t>Сафиуллин </a:t>
            </a:r>
            <a:r>
              <a:rPr lang="ru-RU" b="0" dirty="0" err="1">
                <a:solidFill>
                  <a:srgbClr val="00B050"/>
                </a:solidFill>
              </a:rPr>
              <a:t>Илсур</a:t>
            </a:r>
            <a:r>
              <a:rPr lang="ru-RU" b="0" dirty="0">
                <a:solidFill>
                  <a:srgbClr val="00B050"/>
                </a:solidFill>
              </a:rPr>
              <a:t> </a:t>
            </a:r>
            <a:r>
              <a:rPr lang="ru-RU" b="0" dirty="0" err="1">
                <a:solidFill>
                  <a:srgbClr val="00B050"/>
                </a:solidFill>
              </a:rPr>
              <a:t>Миннурович</a:t>
            </a:r>
            <a:r>
              <a:rPr lang="ru-RU" b="0" dirty="0">
                <a:solidFill>
                  <a:srgbClr val="00B050"/>
                </a:solidFill>
              </a:rPr>
              <a:t> </a:t>
            </a:r>
          </a:p>
          <a:p>
            <a:pPr marL="0" indent="0"/>
            <a:r>
              <a:rPr lang="ru-RU" b="0" dirty="0">
                <a:solidFill>
                  <a:srgbClr val="C00000"/>
                </a:solidFill>
              </a:rPr>
              <a:t>Заместитель генерального директора по экономике и финансам</a:t>
            </a:r>
            <a:r>
              <a:rPr lang="ru-RU" b="0" dirty="0"/>
              <a:t> </a:t>
            </a:r>
            <a:r>
              <a:rPr lang="ru-RU" b="0" dirty="0">
                <a:solidFill>
                  <a:srgbClr val="C00000"/>
                </a:solidFill>
              </a:rPr>
              <a:t>- </a:t>
            </a:r>
            <a:r>
              <a:rPr lang="ru-RU" b="0" dirty="0" err="1">
                <a:solidFill>
                  <a:srgbClr val="00B050"/>
                </a:solidFill>
              </a:rPr>
              <a:t>Вафин</a:t>
            </a:r>
            <a:r>
              <a:rPr lang="ru-RU" b="0" dirty="0">
                <a:solidFill>
                  <a:srgbClr val="00B050"/>
                </a:solidFill>
              </a:rPr>
              <a:t> </a:t>
            </a:r>
            <a:r>
              <a:rPr lang="ru-RU" b="0" dirty="0" err="1">
                <a:solidFill>
                  <a:srgbClr val="00B050"/>
                </a:solidFill>
              </a:rPr>
              <a:t>Ильнур</a:t>
            </a:r>
            <a:r>
              <a:rPr lang="ru-RU" b="0" dirty="0">
                <a:solidFill>
                  <a:srgbClr val="00B050"/>
                </a:solidFill>
              </a:rPr>
              <a:t> </a:t>
            </a:r>
            <a:r>
              <a:rPr lang="ru-RU" b="0" dirty="0" err="1">
                <a:solidFill>
                  <a:srgbClr val="00B050"/>
                </a:solidFill>
              </a:rPr>
              <a:t>Нуретдинович</a:t>
            </a:r>
            <a:endParaRPr lang="ru-RU" b="0" dirty="0">
              <a:solidFill>
                <a:srgbClr val="00B050"/>
              </a:solidFill>
            </a:endParaRPr>
          </a:p>
          <a:p>
            <a:pPr marL="0" indent="0"/>
            <a:r>
              <a:rPr lang="ru-RU" b="0" dirty="0">
                <a:solidFill>
                  <a:srgbClr val="C00000"/>
                </a:solidFill>
              </a:rPr>
              <a:t>Директор по развитию –</a:t>
            </a:r>
            <a:r>
              <a:rPr lang="ru-RU" b="0" dirty="0"/>
              <a:t> </a:t>
            </a:r>
            <a:r>
              <a:rPr lang="ru-RU" b="0" dirty="0" err="1">
                <a:solidFill>
                  <a:srgbClr val="00B050"/>
                </a:solidFill>
              </a:rPr>
              <a:t>Шайдуллина</a:t>
            </a:r>
            <a:r>
              <a:rPr lang="ru-RU" b="0" dirty="0">
                <a:solidFill>
                  <a:srgbClr val="00B050"/>
                </a:solidFill>
              </a:rPr>
              <a:t> Лилия </a:t>
            </a:r>
            <a:r>
              <a:rPr lang="ru-RU" b="0" dirty="0" err="1">
                <a:solidFill>
                  <a:srgbClr val="00B050"/>
                </a:solidFill>
              </a:rPr>
              <a:t>Фаритовна</a:t>
            </a:r>
            <a:endParaRPr lang="ru-RU" b="0" dirty="0">
              <a:solidFill>
                <a:srgbClr val="00B050"/>
              </a:solidFill>
            </a:endParaRPr>
          </a:p>
          <a:p>
            <a:pPr marL="0" indent="0"/>
            <a:r>
              <a:rPr lang="ru-RU" b="0" dirty="0">
                <a:solidFill>
                  <a:srgbClr val="C00000"/>
                </a:solidFill>
              </a:rPr>
              <a:t>Директор по логистике</a:t>
            </a:r>
            <a:r>
              <a:rPr lang="ru-RU" b="0" dirty="0"/>
              <a:t> </a:t>
            </a:r>
            <a:r>
              <a:rPr lang="ru-RU" b="0" dirty="0">
                <a:solidFill>
                  <a:srgbClr val="C00000"/>
                </a:solidFill>
              </a:rPr>
              <a:t>–</a:t>
            </a:r>
            <a:r>
              <a:rPr lang="ru-RU" b="0" dirty="0"/>
              <a:t> </a:t>
            </a:r>
            <a:r>
              <a:rPr lang="ru-RU" b="0" dirty="0" err="1">
                <a:solidFill>
                  <a:srgbClr val="00B050"/>
                </a:solidFill>
              </a:rPr>
              <a:t>Хайрутдинова</a:t>
            </a:r>
            <a:r>
              <a:rPr lang="ru-RU" b="0" dirty="0">
                <a:solidFill>
                  <a:srgbClr val="00B050"/>
                </a:solidFill>
              </a:rPr>
              <a:t> </a:t>
            </a:r>
            <a:r>
              <a:rPr lang="ru-RU" b="0" dirty="0" err="1">
                <a:solidFill>
                  <a:srgbClr val="00B050"/>
                </a:solidFill>
              </a:rPr>
              <a:t>Нуржиган</a:t>
            </a:r>
            <a:r>
              <a:rPr lang="ru-RU" b="0" dirty="0">
                <a:solidFill>
                  <a:srgbClr val="00B050"/>
                </a:solidFill>
              </a:rPr>
              <a:t> </a:t>
            </a:r>
            <a:r>
              <a:rPr lang="ru-RU" b="0" dirty="0" err="1">
                <a:solidFill>
                  <a:srgbClr val="00B050"/>
                </a:solidFill>
              </a:rPr>
              <a:t>Агзамутдиновна</a:t>
            </a:r>
            <a:endParaRPr lang="ru-RU" b="0" dirty="0">
              <a:solidFill>
                <a:srgbClr val="00B050"/>
              </a:solidFill>
            </a:endParaRPr>
          </a:p>
          <a:p>
            <a:pPr marL="0" indent="0"/>
            <a:r>
              <a:rPr lang="ru-RU" b="0" dirty="0">
                <a:solidFill>
                  <a:srgbClr val="C00000"/>
                </a:solidFill>
              </a:rPr>
              <a:t>Руководитель по работе с кооперативами – </a:t>
            </a:r>
            <a:r>
              <a:rPr lang="ru-RU" b="0" dirty="0" err="1">
                <a:solidFill>
                  <a:srgbClr val="00B050"/>
                </a:solidFill>
              </a:rPr>
              <a:t>Мифтяхетдинова</a:t>
            </a:r>
            <a:r>
              <a:rPr lang="ru-RU" b="0" dirty="0">
                <a:solidFill>
                  <a:srgbClr val="00B050"/>
                </a:solidFill>
              </a:rPr>
              <a:t> Эльвира </a:t>
            </a:r>
            <a:r>
              <a:rPr lang="ru-RU" b="0" dirty="0" err="1">
                <a:solidFill>
                  <a:srgbClr val="00B050"/>
                </a:solidFill>
              </a:rPr>
              <a:t>Расиховна</a:t>
            </a:r>
            <a:endParaRPr lang="ru-RU" b="0" dirty="0">
              <a:solidFill>
                <a:srgbClr val="00B050"/>
              </a:solidFill>
            </a:endParaRPr>
          </a:p>
          <a:p>
            <a:pPr marL="0" indent="0"/>
            <a:r>
              <a:rPr lang="ru-RU" b="0" dirty="0">
                <a:solidFill>
                  <a:srgbClr val="C00000"/>
                </a:solidFill>
              </a:rPr>
              <a:t>Руководитель отдела маркетинга – </a:t>
            </a:r>
            <a:r>
              <a:rPr lang="ru-RU" b="0" dirty="0">
                <a:solidFill>
                  <a:srgbClr val="00B050"/>
                </a:solidFill>
              </a:rPr>
              <a:t>Валеева Диана </a:t>
            </a:r>
            <a:r>
              <a:rPr lang="ru-RU" b="0" dirty="0" err="1">
                <a:solidFill>
                  <a:srgbClr val="00B050"/>
                </a:solidFill>
              </a:rPr>
              <a:t>Раисовна</a:t>
            </a:r>
            <a:endParaRPr lang="ru-RU" b="0" dirty="0">
              <a:solidFill>
                <a:srgbClr val="00B050"/>
              </a:solidFill>
            </a:endParaRPr>
          </a:p>
          <a:p>
            <a:endParaRPr lang="ru-RU" dirty="0" smtClean="0">
              <a:solidFill>
                <a:srgbClr val="C00000"/>
              </a:solidFill>
            </a:endParaRPr>
          </a:p>
          <a:p>
            <a:r>
              <a:rPr lang="ru-RU" dirty="0" smtClean="0">
                <a:solidFill>
                  <a:srgbClr val="C00000"/>
                </a:solidFill>
              </a:rPr>
              <a:t>приходите: </a:t>
            </a:r>
            <a:r>
              <a:rPr lang="ru-RU" dirty="0" smtClean="0">
                <a:solidFill>
                  <a:srgbClr val="00B050"/>
                </a:solidFill>
              </a:rPr>
              <a:t>Казань, </a:t>
            </a:r>
            <a:r>
              <a:rPr lang="ru-RU" dirty="0" err="1" smtClean="0">
                <a:solidFill>
                  <a:srgbClr val="00B050"/>
                </a:solidFill>
              </a:rPr>
              <a:t>ул.Федосеевская</a:t>
            </a:r>
            <a:r>
              <a:rPr lang="ru-RU" dirty="0" smtClean="0">
                <a:solidFill>
                  <a:srgbClr val="00B050"/>
                </a:solidFill>
              </a:rPr>
              <a:t>, д.36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звоните: </a:t>
            </a:r>
            <a:r>
              <a:rPr lang="ru-RU" dirty="0" smtClean="0">
                <a:solidFill>
                  <a:srgbClr val="00B050"/>
                </a:solidFill>
                <a:sym typeface="Wingdings" panose="05000000000000000000" pitchFamily="2" charset="2"/>
              </a:rPr>
              <a:t>(843)221-40-85, 221-77-40</a:t>
            </a:r>
          </a:p>
          <a:p>
            <a:r>
              <a:rPr lang="ru-RU" dirty="0" smtClean="0">
                <a:solidFill>
                  <a:srgbClr val="C00000"/>
                </a:solidFill>
                <a:sym typeface="Wingdings" panose="05000000000000000000" pitchFamily="2" charset="2"/>
              </a:rPr>
              <a:t>заходите: 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www.nationalmark.ru</a:t>
            </a:r>
            <a:endParaRPr lang="ru-RU" dirty="0" smtClean="0">
              <a:solidFill>
                <a:srgbClr val="00B050"/>
              </a:solidFill>
              <a:sym typeface="Wingdings" panose="05000000000000000000" pitchFamily="2" charset="2"/>
            </a:endParaRPr>
          </a:p>
          <a:p>
            <a:r>
              <a:rPr lang="ru-RU" dirty="0">
                <a:solidFill>
                  <a:srgbClr val="C00000"/>
                </a:solidFill>
                <a:sym typeface="Wingdings" panose="05000000000000000000" pitchFamily="2" charset="2"/>
              </a:rPr>
              <a:t>п</a:t>
            </a:r>
            <a:r>
              <a:rPr lang="ru-RU" dirty="0" smtClean="0">
                <a:solidFill>
                  <a:srgbClr val="C00000"/>
                </a:solidFill>
                <a:sym typeface="Wingdings" panose="05000000000000000000" pitchFamily="2" charset="2"/>
              </a:rPr>
              <a:t>ишите</a:t>
            </a:r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: 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  <a:hlinkClick r:id="rId2"/>
              </a:rPr>
              <a:t>ntm.rt@mail.ru</a:t>
            </a:r>
            <a:endParaRPr lang="ru-RU" dirty="0" smtClean="0">
              <a:solidFill>
                <a:srgbClr val="00B050"/>
              </a:solidFill>
              <a:sym typeface="Wingdings" panose="05000000000000000000" pitchFamily="2" charset="2"/>
            </a:endParaRPr>
          </a:p>
          <a:p>
            <a:endParaRPr lang="ru-RU" dirty="0" smtClean="0">
              <a:solidFill>
                <a:srgbClr val="00B050"/>
              </a:solidFill>
              <a:sym typeface="Wingdings" panose="05000000000000000000" pitchFamily="2" charset="2"/>
            </a:endParaRPr>
          </a:p>
          <a:p>
            <a:pPr algn="ctr"/>
            <a:r>
              <a:rPr lang="ru-RU" dirty="0">
                <a:solidFill>
                  <a:srgbClr val="C00000"/>
                </a:solidFill>
              </a:rPr>
              <a:t>Всегда открыты к сотрудничеству!</a:t>
            </a:r>
          </a:p>
          <a:p>
            <a:pPr algn="ctr"/>
            <a:endParaRPr lang="ru-RU" dirty="0" smtClean="0">
              <a:solidFill>
                <a:srgbClr val="00B050"/>
              </a:solidFill>
              <a:sym typeface="Wingdings" panose="05000000000000000000" pitchFamily="2" charset="2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373216"/>
            <a:ext cx="2200275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5564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Другая 1">
      <a:dk1>
        <a:srgbClr val="000000"/>
      </a:dk1>
      <a:lt1>
        <a:sysClr val="window" lastClr="FFFFFF"/>
      </a:lt1>
      <a:dk2>
        <a:srgbClr val="EEECE1"/>
      </a:dk2>
      <a:lt2>
        <a:srgbClr val="EEECE1"/>
      </a:lt2>
      <a:accent1>
        <a:srgbClr val="FF0000"/>
      </a:accent1>
      <a:accent2>
        <a:srgbClr val="00B050"/>
      </a:accent2>
      <a:accent3>
        <a:srgbClr val="C00000"/>
      </a:accent3>
      <a:accent4>
        <a:srgbClr val="92D050"/>
      </a:accent4>
      <a:accent5>
        <a:srgbClr val="FFFFFF"/>
      </a:accent5>
      <a:accent6>
        <a:srgbClr val="F79646"/>
      </a:accent6>
      <a:hlink>
        <a:srgbClr val="00B050"/>
      </a:hlink>
      <a:folHlink>
        <a:srgbClr val="00B050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570</TotalTime>
  <Words>523</Words>
  <Application>Microsoft Office PowerPoint</Application>
  <PresentationFormat>Экран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Углы</vt:lpstr>
      <vt:lpstr>Национальная  торговая марка</vt:lpstr>
      <vt:lpstr>Наша Цель</vt:lpstr>
      <vt:lpstr>О Нас</vt:lpstr>
      <vt:lpstr>СССПК «МАЛ»</vt:lpstr>
      <vt:lpstr>СССПК «Усенте»</vt:lpstr>
      <vt:lpstr>Ассортимент Продукции СССПК </vt:lpstr>
      <vt:lpstr>Собственные стандарты качества</vt:lpstr>
      <vt:lpstr>Почему с нами выгодно работать?</vt:lpstr>
      <vt:lpstr> Контакты: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Национальная  торговая марка</dc:title>
  <dc:creator>Сафиуллин_ИМ</dc:creator>
  <cp:lastModifiedBy>User</cp:lastModifiedBy>
  <cp:revision>31</cp:revision>
  <dcterms:created xsi:type="dcterms:W3CDTF">2015-06-19T10:38:10Z</dcterms:created>
  <dcterms:modified xsi:type="dcterms:W3CDTF">2015-09-03T07:57:16Z</dcterms:modified>
</cp:coreProperties>
</file>