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1"/>
  </p:notesMasterIdLst>
  <p:sldIdLst>
    <p:sldId id="357" r:id="rId2"/>
    <p:sldId id="373" r:id="rId3"/>
    <p:sldId id="384" r:id="rId4"/>
    <p:sldId id="389" r:id="rId5"/>
    <p:sldId id="391" r:id="rId6"/>
    <p:sldId id="393" r:id="rId7"/>
    <p:sldId id="358" r:id="rId8"/>
    <p:sldId id="351" r:id="rId9"/>
    <p:sldId id="39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76437" autoAdjust="0"/>
  </p:normalViewPr>
  <p:slideViewPr>
    <p:cSldViewPr>
      <p:cViewPr>
        <p:scale>
          <a:sx n="81" d="100"/>
          <a:sy n="81" d="100"/>
        </p:scale>
        <p:origin x="-2490" y="-1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639BD63-4D6F-4DC8-8382-4556BA31E404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557F1D8-3E67-43EB-8936-02081F0965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B2E79B-45E0-4D57-BF2A-C9E95F5A4EE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4568F0-D565-4F7C-B89E-A5ABBEE3CD4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59CBA-818B-48E7-9547-EE0E361E43E8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D8F8C-4843-41AB-9090-D32083BE4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EC93A-5A7D-4D45-AF1D-0D3AAB38E7DC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0A1AA-A5B2-44E7-8F2F-180763834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1F8EC-7608-4030-9451-977CE4357B40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721EA-3DF7-4294-AACF-672CDCBA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1BA33-E6C6-441C-87C0-6F120123564F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14D33-7068-4DF9-9CBB-207C77378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30117-2D9C-466E-8DA7-0BEE7CF99E2B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AB8C3-AB16-4FB3-AC8A-BF6350C16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9631-3090-4EB6-9CCC-99042FD67262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36EDC-2FA2-4F0C-B633-E10E854762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6C05B-60C7-4EA3-8A8C-9319CABCCE94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B2AD-DAC4-459D-91C7-40752D815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BECA-361A-49D3-A88A-CB996F4E97CA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D85E-1B2B-49B0-A42F-70C71800C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6F33D-809E-45FF-9A29-F0F3551EF1AC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9CDB-E392-42C2-8A47-92FE1E512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2461-E50F-42AD-87E6-8D46DD642C76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EC89A-1EE5-4A73-ACC6-1143D6642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A12A-FBF8-4C1B-8BA7-AED37138A202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219EC-E175-47A2-A88E-CE067D3D8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BD624-3D6B-466B-9BEF-0304C33BF505}" type="datetime1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е-mail info@ocenshiki-rt.ru  сайт оценщики-рт.рф т.2365753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EA63DA-DCDB-4BBD-AB37-BD436F0E1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28" r:id="rId2"/>
    <p:sldLayoutId id="2147483937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8" r:id="rId9"/>
    <p:sldLayoutId id="2147483934" r:id="rId10"/>
    <p:sldLayoutId id="2147483935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5" Type="http://schemas.openxmlformats.org/officeDocument/2006/relationships/image" Target="../media/image3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shiny34"/>
          <p:cNvPicPr>
            <a:picLocks noChangeAspect="1" noChangeArrowheads="1"/>
          </p:cNvPicPr>
          <p:nvPr/>
        </p:nvPicPr>
        <p:blipFill>
          <a:blip r:embed="rId3" cstate="print">
            <a:lum bright="40000" contrast="-60000"/>
          </a:blip>
          <a:srcRect/>
          <a:stretch>
            <a:fillRect/>
          </a:stretch>
        </p:blipFill>
        <p:spPr bwMode="auto">
          <a:xfrm>
            <a:off x="-1143000" y="0"/>
            <a:ext cx="11377613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852936"/>
            <a:ext cx="7847012" cy="2952328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 </a:t>
            </a:r>
            <a:endParaRPr lang="ru-RU" sz="1800" dirty="0">
              <a:solidFill>
                <a:srgbClr val="4D4D4D"/>
              </a:solidFill>
            </a:endParaRPr>
          </a:p>
        </p:txBody>
      </p:sp>
      <p:sp>
        <p:nvSpPr>
          <p:cNvPr id="5124" name="AutoShape 5" descr="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5125" name="AutoShape 7" descr="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5126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0"/>
            <a:ext cx="2501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Нижний колонтитул 7"/>
          <p:cNvSpPr>
            <a:spLocks noGrp="1"/>
          </p:cNvSpPr>
          <p:nvPr>
            <p:ph type="ftr" sz="quarter" idx="11"/>
          </p:nvPr>
        </p:nvSpPr>
        <p:spPr bwMode="auto">
          <a:xfrm>
            <a:off x="323850" y="1916113"/>
            <a:ext cx="8569325" cy="3960812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СОЮЗ ОЦЕНЩИКОВ РЕСПУБЛИКИ ТАТАРСТАН</a:t>
            </a:r>
          </a:p>
          <a:p>
            <a:pPr algn="ctr">
              <a:defRPr/>
            </a:pPr>
            <a:endParaRPr lang="ru-RU" sz="2800" dirty="0" smtClean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Качественная оценка - условие эффективного использования государственного и муниципального имущества</a:t>
            </a:r>
          </a:p>
          <a:p>
            <a:pPr algn="ctr"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shiny34"/>
          <p:cNvPicPr>
            <a:picLocks noChangeAspect="1" noChangeArrowheads="1"/>
          </p:cNvPicPr>
          <p:nvPr/>
        </p:nvPicPr>
        <p:blipFill>
          <a:blip r:embed="rId3" cstate="print">
            <a:lum bright="40000" contrast="-60000"/>
          </a:blip>
          <a:srcRect/>
          <a:stretch>
            <a:fillRect/>
          </a:stretch>
        </p:blipFill>
        <p:spPr bwMode="auto">
          <a:xfrm>
            <a:off x="-973138" y="0"/>
            <a:ext cx="11377613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4032"/>
            <a:ext cx="7847012" cy="5837336"/>
          </a:xfrm>
        </p:spPr>
        <p:txBody>
          <a:bodyPr/>
          <a:lstStyle/>
          <a:p>
            <a:pPr algn="ctr">
              <a:defRPr/>
            </a:pPr>
            <a:r>
              <a:rPr lang="ru-RU" sz="2800" dirty="0" smtClean="0"/>
              <a:t> 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endParaRPr lang="ru-RU" sz="1800" dirty="0">
              <a:solidFill>
                <a:srgbClr val="4D4D4D"/>
              </a:solidFill>
            </a:endParaRPr>
          </a:p>
        </p:txBody>
      </p:sp>
      <p:sp>
        <p:nvSpPr>
          <p:cNvPr id="6148" name="AutoShape 5" descr="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6149" name="AutoShape 7" descr="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6150" name="Picture 8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15888"/>
            <a:ext cx="25019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34938" y="1524000"/>
          <a:ext cx="8208911" cy="5328592"/>
        </p:xfrm>
        <a:graphic>
          <a:graphicData uri="http://schemas.openxmlformats.org/drawingml/2006/table">
            <a:tbl>
              <a:tblPr/>
              <a:tblGrid>
                <a:gridCol w="4464496"/>
                <a:gridCol w="3744415"/>
              </a:tblGrid>
              <a:tr h="5328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75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1888" marR="41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1888" marR="418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60" name="Picture 16" descr="C:\Users\User\Desktop\Рисунок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539750" y="-171450"/>
            <a:ext cx="8229600" cy="1584325"/>
          </a:xfrm>
        </p:spPr>
        <p:txBody>
          <a:bodyPr/>
          <a:lstStyle/>
          <a:p>
            <a:pPr algn="ctr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ПРОФЕССИОНАЛЬНОЕ МНЕНИЕ  ЭКСПЕРТОВ СОЮЗА ОЦЕНЩИКОВ РТ – В ИНТЕРЕСАХ ГРАЖДАНСКОГО ОБЩЕСТВА</a:t>
            </a:r>
            <a: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00338" y="6308725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е</a:t>
            </a:r>
            <a:endParaRPr lang="ru-RU" dirty="0"/>
          </a:p>
        </p:txBody>
      </p:sp>
      <p:pic>
        <p:nvPicPr>
          <p:cNvPr id="7172" name="Picture 2" descr="C:\Users\User\Desktop\ФОТО НА СЛАЙДЫ\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268413"/>
            <a:ext cx="3635375" cy="5589587"/>
          </a:xfrm>
        </p:spPr>
      </p:pic>
      <p:pic>
        <p:nvPicPr>
          <p:cNvPr id="7173" name="Picture 3" descr="C:\Users\User\Desktop\ФОТО НА СЛАЙДЫ\Заставка для фон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700213"/>
            <a:ext cx="5400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63563"/>
          </a:xfrm>
        </p:spPr>
        <p:txBody>
          <a:bodyPr/>
          <a:lstStyle/>
          <a:p>
            <a:r>
              <a:rPr lang="ru-RU" sz="2400" b="1" smtClean="0"/>
              <a:t>      Мониторинг цен  - ориентир для оценщика и заказчика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700338" y="1557338"/>
            <a:ext cx="4608512" cy="5111750"/>
          </a:xfrm>
        </p:spPr>
        <p:txBody>
          <a:bodyPr/>
          <a:lstStyle/>
          <a:p>
            <a:pPr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Содержание</a:t>
            </a:r>
          </a:p>
          <a:p>
            <a:pPr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/>
              <a:t>1. Введение </a:t>
            </a:r>
          </a:p>
          <a:p>
            <a:pPr>
              <a:defRPr/>
            </a:pPr>
            <a:r>
              <a:rPr lang="ru-RU" sz="2000" dirty="0" smtClean="0"/>
              <a:t>2. Мониторинг цен на коммерческую недвижимость</a:t>
            </a:r>
          </a:p>
          <a:p>
            <a:pPr>
              <a:defRPr/>
            </a:pPr>
            <a:r>
              <a:rPr lang="ru-RU" sz="2000" dirty="0" smtClean="0"/>
              <a:t>3. Мониторинг арендных ставок коммерческой недвижимости</a:t>
            </a:r>
          </a:p>
          <a:p>
            <a:pPr>
              <a:defRPr/>
            </a:pPr>
            <a:r>
              <a:rPr lang="ru-RU" sz="2000" dirty="0" smtClean="0"/>
              <a:t>4. Мониторинг цен на земельные участки</a:t>
            </a:r>
          </a:p>
          <a:p>
            <a:pPr>
              <a:defRPr/>
            </a:pPr>
            <a:r>
              <a:rPr lang="ru-RU" sz="2000" dirty="0" smtClean="0"/>
              <a:t>5. Мониторинг арендных ставок на земельные участки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Приложение 1.</a:t>
            </a:r>
            <a:r>
              <a:rPr lang="ru-RU" sz="1600" dirty="0" smtClean="0">
                <a:solidFill>
                  <a:schemeClr val="tx1"/>
                </a:solidFill>
              </a:rPr>
              <a:t> Рекомендованные минимальные тарифы для проведения оценочных работ </a:t>
            </a: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Приложение 2.</a:t>
            </a:r>
            <a:r>
              <a:rPr lang="ru-RU" sz="1600" dirty="0" smtClean="0">
                <a:solidFill>
                  <a:schemeClr val="tx1"/>
                </a:solidFill>
              </a:rPr>
              <a:t> Информация об образовательных учреждениях подготовки оценщиков</a:t>
            </a:r>
            <a:endParaRPr lang="ru-RU" sz="1600" dirty="0" smtClean="0"/>
          </a:p>
          <a:p>
            <a:pPr>
              <a:defRPr/>
            </a:pPr>
            <a:r>
              <a:rPr lang="ru-RU" sz="1800" b="1" dirty="0" smtClean="0"/>
              <a:t> </a:t>
            </a:r>
            <a:endParaRPr lang="ru-RU" sz="18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8196" name="Picture 2" descr="C:\Users\User\Desktop\01-обложка снаруж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484313"/>
            <a:ext cx="2016125" cy="2376487"/>
          </a:xfrm>
        </p:spPr>
      </p:pic>
      <p:pic>
        <p:nvPicPr>
          <p:cNvPr id="8197" name="Picture 3" descr="C:\Users\User\Desktop\01-обложка снаруж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97200"/>
            <a:ext cx="208915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60</a:t>
            </a:r>
            <a:r>
              <a:rPr lang="en-US" sz="2800" b="1" smtClean="0">
                <a:solidFill>
                  <a:schemeClr val="tx1"/>
                </a:solidFill>
              </a:rPr>
              <a:t> </a:t>
            </a:r>
            <a:r>
              <a:rPr lang="ru-RU" sz="2800" b="1" smtClean="0">
                <a:solidFill>
                  <a:schemeClr val="tx1"/>
                </a:solidFill>
              </a:rPr>
              <a:t>слушателей успешно прошли обучение и сдали экзамен  по программе профподготовки Союза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9220" name="Picture 2" descr="C:\Users\User\Desktop\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844675"/>
            <a:ext cx="3722687" cy="3111500"/>
          </a:xfrm>
        </p:spPr>
      </p:pic>
      <p:pic>
        <p:nvPicPr>
          <p:cNvPr id="9221" name="Picture 3" descr="C:\Users\Us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259263"/>
            <a:ext cx="367188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http://xn----itbjajqfws6a9a.xn--p1ai/wp-content/uploads/2017/10/DSC_0198-1024x6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844675"/>
            <a:ext cx="5076825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3525" y="4259263"/>
            <a:ext cx="5070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" descr="C:\Users\User\Desktop\ФОТО НА СЛАЙДЫ\Картинка для фона 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1844675"/>
            <a:ext cx="43021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63"/>
            <a:ext cx="91440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492375"/>
            <a:ext cx="28813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636838"/>
            <a:ext cx="6096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304800"/>
          </a:xfrm>
        </p:spPr>
        <p:txBody>
          <a:bodyPr/>
          <a:lstStyle/>
          <a:p>
            <a:pPr algn="ctr" eaLnBrk="1" hangingPunct="1"/>
            <a:r>
              <a:rPr lang="ru-RU" sz="2800" b="1" smtClean="0">
                <a:solidFill>
                  <a:schemeClr val="tx1"/>
                </a:solidFill>
              </a:rPr>
              <a:t>Партнерство активно позиционирует практику своей работы на  всех уровнях</a:t>
            </a:r>
            <a:br>
              <a:rPr lang="ru-RU" sz="2800" b="1" smtClean="0">
                <a:solidFill>
                  <a:schemeClr val="tx1"/>
                </a:solidFill>
              </a:rPr>
            </a:br>
            <a:endParaRPr lang="ru-RU" sz="2800" b="1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071688" y="6286500"/>
            <a:ext cx="5072062" cy="428625"/>
          </a:xfrm>
        </p:spPr>
        <p:txBody>
          <a:bodyPr/>
          <a:lstStyle/>
          <a:p>
            <a:pPr algn="ctr">
              <a:defRPr/>
            </a:pPr>
            <a:r>
              <a:rPr lang="ru-RU" sz="1400" dirty="0" err="1" smtClean="0"/>
              <a:t>е-mail</a:t>
            </a:r>
            <a:r>
              <a:rPr lang="ru-RU" sz="1400" dirty="0" smtClean="0"/>
              <a:t> </a:t>
            </a:r>
            <a:r>
              <a:rPr lang="ru-RU" sz="1400" dirty="0" err="1" smtClean="0"/>
              <a:t>info@ocenshiki-rt.ru</a:t>
            </a:r>
            <a:r>
              <a:rPr lang="ru-RU" sz="1400" dirty="0" smtClean="0"/>
              <a:t>  </a:t>
            </a:r>
          </a:p>
          <a:p>
            <a:pPr algn="ctr">
              <a:defRPr/>
            </a:pPr>
            <a:r>
              <a:rPr lang="ru-RU" sz="1400" dirty="0" smtClean="0"/>
              <a:t>сайт </a:t>
            </a:r>
            <a:r>
              <a:rPr lang="en-US" sz="1400" dirty="0" smtClean="0"/>
              <a:t>ocenshiki-rt.ru </a:t>
            </a:r>
            <a:r>
              <a:rPr lang="ru-RU" sz="1400" dirty="0" err="1" smtClean="0"/>
              <a:t>оценщики-рт.рф</a:t>
            </a:r>
            <a:r>
              <a:rPr lang="ru-RU" sz="1400" dirty="0" smtClean="0"/>
              <a:t> т.2365753</a:t>
            </a:r>
            <a:endParaRPr lang="ru-RU" sz="1400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125538"/>
            <a:ext cx="3143250" cy="3024187"/>
          </a:xfrm>
        </p:spPr>
      </p:pic>
      <p:pic>
        <p:nvPicPr>
          <p:cNvPr id="11269" name="Содержимое 4" descr="IMGP815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149725"/>
            <a:ext cx="3143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4143375"/>
            <a:ext cx="31432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4" descr="http://оценщики-рт.рф/wp-content/uploads/2015/12/imag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50" y="1143000"/>
            <a:ext cx="2857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6" descr="http://оценщики-рт.рф/wp-content/uploads/2015/12/ЗАСТАВ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50" y="1143000"/>
            <a:ext cx="314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Застав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3" y="3971925"/>
            <a:ext cx="2773363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2" descr="http://оценщики-рт.рф/wp-content/uploads/2016/12/view_1991167_18786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108075"/>
            <a:ext cx="2773363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4" descr="http://оценщики-рт.рф/wp-content/uploads/2016/12/000-1024x6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19750" y="1143000"/>
            <a:ext cx="3524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6" descr="http://оценщики-рт.рф/wp-content/uploads/2016/12/102918-1024x6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3363" y="1143000"/>
            <a:ext cx="3382962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2" descr="http://оценщики-рт.рф/wp-content/uploads/2016/11/0-1024x68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68600" y="3971925"/>
            <a:ext cx="33877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8" descr="http://оценщики-рт.рф/wp-content/uploads/2016/05/6-2-768x10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325" y="3971925"/>
            <a:ext cx="29876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0" descr="http://оценщики-рт.рф/wp-content/uploads/2016/03/Заставка-1024x76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88" y="3971925"/>
            <a:ext cx="27686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2" descr="C:\Users\User\Desktop\IMG-20170512-WA0015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125538"/>
            <a:ext cx="2843213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" descr="C:\Users\ОЛЕГ\Desktop\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43213" y="1125538"/>
            <a:ext cx="33131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pPr algn="ctr"/>
            <a:r>
              <a:rPr lang="ru-RU" smtClean="0"/>
              <a:t> </a:t>
            </a:r>
            <a:r>
              <a:rPr lang="ru-RU" sz="2800" b="1" smtClean="0"/>
              <a:t>Предложения НП "Союз оценщиков РТ"</a:t>
            </a:r>
            <a:endParaRPr lang="ru-RU" sz="2800" b="1" smtClean="0">
              <a:solidFill>
                <a:schemeClr val="tx1"/>
              </a:solidFill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983162"/>
          </a:xfrm>
        </p:spPr>
        <p:txBody>
          <a:bodyPr/>
          <a:lstStyle/>
          <a:p>
            <a:r>
              <a:rPr lang="ru-RU" b="1" dirty="0" smtClean="0"/>
              <a:t>повышение качества оценки с помощью экспертов в сложных ситуациях;   </a:t>
            </a:r>
            <a:endParaRPr lang="ru-RU" dirty="0" smtClean="0"/>
          </a:p>
          <a:p>
            <a:r>
              <a:rPr lang="ru-RU" b="1" dirty="0" smtClean="0"/>
              <a:t> подготовка высоквалифицированных оценщиков в городах и районах РТ;   </a:t>
            </a:r>
            <a:endParaRPr lang="ru-RU" dirty="0" smtClean="0"/>
          </a:p>
          <a:p>
            <a:r>
              <a:rPr lang="ru-RU" b="1" dirty="0" smtClean="0"/>
              <a:t> включение Союза оценщиков РТ в  ЭДО;  </a:t>
            </a:r>
            <a:endParaRPr lang="ru-RU" dirty="0" smtClean="0"/>
          </a:p>
          <a:p>
            <a:r>
              <a:rPr lang="ru-RU" b="1" dirty="0" smtClean="0"/>
              <a:t>расширение участия респондентов в формировании мониторинга рынка недвижимости;</a:t>
            </a:r>
            <a:endParaRPr lang="ru-RU" dirty="0" smtClean="0"/>
          </a:p>
          <a:p>
            <a:r>
              <a:rPr lang="ru-RU" b="1" dirty="0" smtClean="0"/>
              <a:t> создание условий для сдачи экзамена в оценке по всей территории   РТ</a:t>
            </a: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 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http://</a:t>
            </a:r>
            <a:r>
              <a:rPr lang="ru-RU" sz="2000" b="1" dirty="0" smtClean="0">
                <a:solidFill>
                  <a:srgbClr val="FF0000"/>
                </a:solidFill>
              </a:rPr>
              <a:t>оценщики-рт.рф/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smtClean="0"/>
              <a:t>     </a:t>
            </a:r>
            <a:r>
              <a:rPr lang="ru-RU" b="1" smtClean="0">
                <a:solidFill>
                  <a:schemeClr val="tx1"/>
                </a:solidFill>
              </a:rPr>
              <a:t>СПАСИБО ЗА ВНИМАНИЕ!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5517232"/>
            <a:ext cx="3352800" cy="120424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е-mail </a:t>
            </a:r>
            <a:r>
              <a:rPr lang="ru-RU" sz="2000" dirty="0" smtClean="0">
                <a:solidFill>
                  <a:schemeClr val="tx1"/>
                </a:solidFill>
              </a:rPr>
              <a:t>info@ocenshiki-rt.ru  </a:t>
            </a:r>
            <a:r>
              <a:rPr lang="ru-RU" sz="2000" dirty="0" smtClean="0"/>
              <a:t>сайт </a:t>
            </a:r>
            <a:r>
              <a:rPr lang="ru-RU" sz="2000" dirty="0" smtClean="0">
                <a:solidFill>
                  <a:schemeClr val="tx1"/>
                </a:solidFill>
              </a:rPr>
              <a:t>оценщики-рт.рф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т.8 843 2365753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21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06475"/>
            <a:ext cx="82296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3247</TotalTime>
  <Words>139</Words>
  <Application>Microsoft Office PowerPoint</Application>
  <PresentationFormat>Экран (4:3)</PresentationFormat>
  <Paragraphs>43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 </vt:lpstr>
      <vt:lpstr>  </vt:lpstr>
      <vt:lpstr>ПРОФЕССИОНАЛЬНОЕ МНЕНИЕ  ЭКСПЕРТОВ СОЮЗА ОЦЕНЩИКОВ РТ – В ИНТЕРЕСАХ ГРАЖДАНСКОГО ОБЩЕСТВА </vt:lpstr>
      <vt:lpstr>      Мониторинг цен  - ориентир для оценщика и заказчика</vt:lpstr>
      <vt:lpstr>60 слушателей успешно прошли обучение и сдали экзамен  по программе профподготовки Союза</vt:lpstr>
      <vt:lpstr>Слайд 6</vt:lpstr>
      <vt:lpstr>Партнерство активно позиционирует практику своей работы на  всех уровнях </vt:lpstr>
      <vt:lpstr> Предложения НП "Союз оценщиков РТ"</vt:lpstr>
      <vt:lpstr>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387</cp:revision>
  <dcterms:created xsi:type="dcterms:W3CDTF">2013-12-12T06:50:23Z</dcterms:created>
  <dcterms:modified xsi:type="dcterms:W3CDTF">2017-12-27T09:45:40Z</dcterms:modified>
</cp:coreProperties>
</file>