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530" r:id="rId2"/>
    <p:sldId id="627" r:id="rId3"/>
    <p:sldId id="577" r:id="rId4"/>
    <p:sldId id="628" r:id="rId5"/>
    <p:sldId id="629" r:id="rId6"/>
    <p:sldId id="632" r:id="rId7"/>
    <p:sldId id="630" r:id="rId8"/>
    <p:sldId id="528" r:id="rId9"/>
    <p:sldId id="62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Чернявский Олег Викторович" initials="ЧОВ" lastIdx="1" clrIdx="0">
    <p:extLst>
      <p:ext uri="{19B8F6BF-5375-455C-9EA6-DF929625EA0E}">
        <p15:presenceInfo xmlns:p15="http://schemas.microsoft.com/office/powerpoint/2012/main" xmlns="" userId="Чернявский Олег Викторович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CAD71"/>
    <a:srgbClr val="FF9500"/>
    <a:srgbClr val="DAEFC3"/>
    <a:srgbClr val="D9E3F3"/>
    <a:srgbClr val="EBF0F9"/>
    <a:srgbClr val="FFF9E5"/>
    <a:srgbClr val="FFFFDD"/>
    <a:srgbClr val="94BEE4"/>
    <a:srgbClr val="F9B361"/>
    <a:srgbClr val="F8F9FA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28" autoAdjust="0"/>
    <p:restoredTop sz="95441" autoAdjust="0"/>
  </p:normalViewPr>
  <p:slideViewPr>
    <p:cSldViewPr snapToGrid="0">
      <p:cViewPr varScale="1">
        <p:scale>
          <a:sx n="123" d="100"/>
          <a:sy n="123" d="100"/>
        </p:scale>
        <p:origin x="-360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6DF961-E070-4AB6-A75C-C3AC8CBA10E9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7D0293-437A-4C60-83FB-A62F1EF89BE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521984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541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1348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56680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5436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5438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16886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549011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7511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110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961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4131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81DCBE-FD8B-4862-B513-8B5B73CA8D05}" type="datetimeFigureOut">
              <a:rPr lang="ru-RU" smtClean="0"/>
              <a:pPr/>
              <a:t>20.05.2019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939B-B678-4921-AA36-D3254D7F74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6306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11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ocenkapartners@domclick.ru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t.me/OcenkaDomclick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t.me/OcenkaDomclic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0" y="0"/>
            <a:ext cx="1217698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5414" y="2054364"/>
            <a:ext cx="3645735" cy="6635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3018" y="1673359"/>
            <a:ext cx="3298053" cy="12367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876864" y="1954105"/>
            <a:ext cx="45925" cy="763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001486" y="3207657"/>
            <a:ext cx="106534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bg1"/>
                </a:solidFill>
              </a:rPr>
              <a:t>EVA</a:t>
            </a:r>
            <a:r>
              <a:rPr lang="ru-RU" sz="2400" b="1" dirty="0" smtClean="0">
                <a:solidFill>
                  <a:schemeClr val="bg1"/>
                </a:solidFill>
              </a:rPr>
              <a:t>-ПРИЛОЖЕНИЕ ДЛЯ ОЦЕНКИ ОБЪЕКТОВ НЕДВИЖИМОСТИ </a:t>
            </a:r>
            <a:endParaRPr lang="ru-RU" sz="2400" b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9172" y="6256690"/>
            <a:ext cx="20440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  <a:defRPr/>
            </a:pPr>
            <a:r>
              <a:rPr lang="ru-RU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Москва</a:t>
            </a:r>
            <a:endParaRPr lang="ru-RU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291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28319" cy="685800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28319" y="0"/>
            <a:ext cx="11547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Что такое EVA? Какой сервис предоставляет EVA?</a:t>
            </a:r>
          </a:p>
        </p:txBody>
      </p:sp>
      <p:sp>
        <p:nvSpPr>
          <p:cNvPr id="2059" name="TextBox 2058"/>
          <p:cNvSpPr txBox="1"/>
          <p:nvPr/>
        </p:nvSpPr>
        <p:spPr>
          <a:xfrm>
            <a:off x="559924" y="584200"/>
            <a:ext cx="5078876" cy="3693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Клиенты и взаимодействие с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 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94071" y="1127250"/>
            <a:ext cx="5509029" cy="464555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342900" marR="0" lvl="1" indent="-3429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Для Заказчика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Отчет оценки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2"/>
              <a:tabLst/>
              <a:defRPr/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Для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МИК и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Риелтора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Оферта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оценке недвижимости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Рейтинг и стоимость услуг 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Оценщика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Отчет оценки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42900" marR="0" lvl="1" indent="-3429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3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Для Оценщика 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Ввод данных по Заказчику и объекту оценки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Загрузка документов и фото объекта оценки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Поиск аналогов 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Калькулятор оценки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Договор на оценку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Отчет оценки</a:t>
            </a: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ru-RU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520700" marR="0" lvl="1" indent="-3429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 startAt="4"/>
              <a:tabLst/>
              <a:defRPr/>
            </a:pP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Для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фотографа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355600" marR="0" lvl="1" indent="-177800" algn="l" defTabSz="914400" rtl="0" eaLnBrk="1" fontAlgn="auto" latinLnBrk="0" hangingPunct="1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1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Мобильное </a:t>
            </a:r>
            <a:r>
              <a:rPr kumimoji="0" lang="ru-RU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фотоприложение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8" name="Группа 7"/>
          <p:cNvGrpSpPr/>
          <p:nvPr/>
        </p:nvGrpSpPr>
        <p:grpSpPr>
          <a:xfrm>
            <a:off x="571499" y="1098550"/>
            <a:ext cx="5067301" cy="4575386"/>
            <a:chOff x="812799" y="1358900"/>
            <a:chExt cx="4813301" cy="5102206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2711105" y="1460387"/>
              <a:ext cx="999980" cy="1179015"/>
              <a:chOff x="9282768" y="3352044"/>
              <a:chExt cx="1325715" cy="1534308"/>
            </a:xfrm>
          </p:grpSpPr>
          <p:pic>
            <p:nvPicPr>
              <p:cNvPr id="2054" name="Picture 6" descr="https://www.promocorner.com/idart/0authors/key_to_success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r="35347"/>
              <a:stretch/>
            </p:blipFill>
            <p:spPr bwMode="auto">
              <a:xfrm>
                <a:off x="9591860" y="3446352"/>
                <a:ext cx="930997" cy="144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7" name="Скругленный прямоугольник 26"/>
              <p:cNvSpPr/>
              <p:nvPr/>
            </p:nvSpPr>
            <p:spPr>
              <a:xfrm>
                <a:off x="9282768" y="3352044"/>
                <a:ext cx="1325715" cy="1335574"/>
              </a:xfrm>
              <a:prstGeom prst="roundRect">
                <a:avLst/>
              </a:prstGeom>
              <a:noFill/>
              <a:ln w="57150">
                <a:solidFill>
                  <a:srgbClr val="2CAD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Заказчик</a:t>
                </a:r>
                <a:endPara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4" name="Группа 3"/>
            <p:cNvGrpSpPr/>
            <p:nvPr/>
          </p:nvGrpSpPr>
          <p:grpSpPr>
            <a:xfrm>
              <a:off x="963498" y="2896068"/>
              <a:ext cx="999980" cy="1114492"/>
              <a:chOff x="1039698" y="2896068"/>
              <a:chExt cx="999980" cy="1114492"/>
            </a:xfrm>
          </p:grpSpPr>
          <p:pic>
            <p:nvPicPr>
              <p:cNvPr id="35" name="Picture 8" descr="https://d2gg9evh47fn9z.cloudfront.net/thumb_COLOURBOX1400471.jp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9106" r="14867"/>
              <a:stretch/>
            </p:blipFill>
            <p:spPr bwMode="auto">
              <a:xfrm>
                <a:off x="1076250" y="3042333"/>
                <a:ext cx="963428" cy="968227"/>
              </a:xfrm>
              <a:prstGeom prst="rect">
                <a:avLst/>
              </a:prstGeom>
              <a:solidFill>
                <a:srgbClr val="FFFFFF"/>
              </a:solidFill>
            </p:spPr>
          </p:pic>
          <p:sp>
            <p:nvSpPr>
              <p:cNvPr id="30" name="Скругленный прямоугольник 29"/>
              <p:cNvSpPr/>
              <p:nvPr/>
            </p:nvSpPr>
            <p:spPr>
              <a:xfrm>
                <a:off x="1039698" y="2896068"/>
                <a:ext cx="999980" cy="1026301"/>
              </a:xfrm>
              <a:prstGeom prst="roundRect">
                <a:avLst/>
              </a:prstGeom>
              <a:noFill/>
              <a:ln w="57150">
                <a:solidFill>
                  <a:srgbClr val="2CAD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Банк</a:t>
                </a:r>
                <a:endParaRPr kumimoji="0" lang="ru-RU" sz="16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p:grpSp>
        <p:grpSp>
          <p:nvGrpSpPr>
            <p:cNvPr id="7" name="Группа 6"/>
            <p:cNvGrpSpPr/>
            <p:nvPr/>
          </p:nvGrpSpPr>
          <p:grpSpPr>
            <a:xfrm>
              <a:off x="2640447" y="3197431"/>
              <a:ext cx="1404179" cy="1336481"/>
              <a:chOff x="2939525" y="2547723"/>
              <a:chExt cx="3164489" cy="3011922"/>
            </a:xfrm>
          </p:grpSpPr>
          <p:grpSp>
            <p:nvGrpSpPr>
              <p:cNvPr id="5" name="Группа 4"/>
              <p:cNvGrpSpPr/>
              <p:nvPr/>
            </p:nvGrpSpPr>
            <p:grpSpPr>
              <a:xfrm>
                <a:off x="2939525" y="2547723"/>
                <a:ext cx="3164489" cy="3011922"/>
                <a:chOff x="2939525" y="2547723"/>
                <a:chExt cx="3164489" cy="3011922"/>
              </a:xfrm>
            </p:grpSpPr>
            <p:grpSp>
              <p:nvGrpSpPr>
                <p:cNvPr id="3" name="Группа 2"/>
                <p:cNvGrpSpPr/>
                <p:nvPr/>
              </p:nvGrpSpPr>
              <p:grpSpPr>
                <a:xfrm>
                  <a:off x="2939525" y="2547723"/>
                  <a:ext cx="3164489" cy="3011922"/>
                  <a:chOff x="2939525" y="2547723"/>
                  <a:chExt cx="3164489" cy="3011922"/>
                </a:xfrm>
              </p:grpSpPr>
              <p:pic>
                <p:nvPicPr>
                  <p:cNvPr id="31" name="Рисунок 30"/>
                  <p:cNvPicPr>
                    <a:picLocks noChangeAspect="1"/>
                  </p:cNvPicPr>
                  <p:nvPr/>
                </p:nvPicPr>
                <p:blipFill rotWithShape="1">
                  <a:blip r:embed="rId5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duotone>
                      <a:schemeClr val="accent6">
                        <a:shade val="45000"/>
                        <a:satMod val="135000"/>
                      </a:schemeClr>
                      <a:prstClr val="white"/>
                    </a:duotone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rcRect l="17605" r="25353" b="8901"/>
                  <a:stretch/>
                </p:blipFill>
                <p:spPr>
                  <a:xfrm>
                    <a:off x="2939525" y="2547723"/>
                    <a:ext cx="2466366" cy="2735477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2" name="Рисунок 31"/>
                  <p:cNvPicPr>
                    <a:picLocks noChangeAspect="1"/>
                  </p:cNvPicPr>
                  <p:nvPr/>
                </p:nvPicPr>
                <p:blipFill>
                  <a:blip r:embed="rId6" cstate="print">
                    <a:clrChange>
                      <a:clrFrom>
                        <a:srgbClr val="FFFFFF"/>
                      </a:clrFrom>
                      <a:clrTo>
                        <a:srgbClr val="FFFFFF">
                          <a:alpha val="0"/>
                        </a:srgbClr>
                      </a:clrTo>
                    </a:clrChange>
                    <a:extLst>
                      <a:ext uri="{28A0092B-C50C-407E-A947-70E740481C1C}">
                        <a14:useLocalDpi xmlns:a14="http://schemas.microsoft.com/office/drawing/2010/main" xmlns="" val="0"/>
                      </a:ext>
                    </a:extLst>
                  </a:blip>
                  <a:stretch>
                    <a:fillRect/>
                  </a:stretch>
                </p:blipFill>
                <p:spPr>
                  <a:xfrm>
                    <a:off x="4166024" y="3766102"/>
                    <a:ext cx="1937990" cy="1793543"/>
                  </a:xfrm>
                  <a:prstGeom prst="rect">
                    <a:avLst/>
                  </a:prstGeom>
                </p:spPr>
              </p:pic>
            </p:grpSp>
            <p:sp>
              <p:nvSpPr>
                <p:cNvPr id="29" name="TextBox 28"/>
                <p:cNvSpPr txBox="1"/>
                <p:nvPr/>
              </p:nvSpPr>
              <p:spPr>
                <a:xfrm>
                  <a:off x="3187700" y="2666884"/>
                  <a:ext cx="2083109" cy="37557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noAutofit/>
                </a:bodyPr>
                <a:lstStyle/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EVA</a:t>
                  </a:r>
                  <a:r>
                    <a:rPr kumimoji="0" lang="en-US" sz="12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</a:t>
                  </a:r>
                  <a:endParaRPr kumimoji="0" lang="ru-RU" sz="1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ts val="15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2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EVAluation - </a:t>
                  </a:r>
                  <a:r>
                    <a:rPr kumimoji="0" lang="ru-RU" sz="1200" b="1" i="0" u="none" strike="noStrike" kern="1200" cap="none" spc="0" normalizeH="0" baseline="0" noProof="0" dirty="0" smtClean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Calibri" panose="020F0502020204030204"/>
                      <a:ea typeface="+mn-ea"/>
                      <a:cs typeface="+mn-cs"/>
                    </a:rPr>
                    <a:t> оценка</a:t>
                  </a:r>
                  <a:endParaRPr kumimoji="0" lang="ru-RU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  <a:p>
                  <a:pPr marL="0" marR="0" lvl="0" indent="0" algn="ctr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endParaRPr kumimoji="0" lang="ru-RU" sz="12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endParaRPr>
                </a:p>
              </p:txBody>
            </p:sp>
          </p:grpSp>
          <p:sp>
            <p:nvSpPr>
              <p:cNvPr id="34" name="TextBox 33"/>
              <p:cNvSpPr txBox="1"/>
              <p:nvPr/>
            </p:nvSpPr>
            <p:spPr>
              <a:xfrm>
                <a:off x="4188621" y="4216794"/>
                <a:ext cx="1433355" cy="598254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ctr">
                <a:noAutofit/>
              </a:bodyPr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WEB</a:t>
                </a:r>
              </a:p>
            </p:txBody>
          </p:sp>
        </p:grpSp>
        <p:grpSp>
          <p:nvGrpSpPr>
            <p:cNvPr id="26" name="Группа 25"/>
            <p:cNvGrpSpPr/>
            <p:nvPr/>
          </p:nvGrpSpPr>
          <p:grpSpPr>
            <a:xfrm>
              <a:off x="3759472" y="4840098"/>
              <a:ext cx="999980" cy="1026301"/>
              <a:chOff x="11102821" y="3929374"/>
              <a:chExt cx="1325715" cy="1335574"/>
            </a:xfrm>
          </p:grpSpPr>
          <p:pic>
            <p:nvPicPr>
              <p:cNvPr id="2058" name="Picture 10" descr="http://budavanych.by/wp-content/uploads/2019/02/%D1%85%D0%BE%D0%BB%D0%BE%D0%B4%D0%BD%D1%8B%D0%B9-%D0%B4%D0%BE%D0%BC-300x300.png"/>
              <p:cNvPicPr>
                <a:picLocks noChangeAspect="1" noChangeArrowheads="1"/>
              </p:cNvPicPr>
              <p:nvPr/>
            </p:nvPicPr>
            <p:blipFill rotWithShape="1"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 l="13974" t="3526" r="11868" b="9617"/>
              <a:stretch/>
            </p:blipFill>
            <p:spPr bwMode="auto">
              <a:xfrm>
                <a:off x="11323840" y="4148084"/>
                <a:ext cx="922099" cy="1080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3" name="Скругленный прямоугольник 32"/>
              <p:cNvSpPr/>
              <p:nvPr/>
            </p:nvSpPr>
            <p:spPr>
              <a:xfrm>
                <a:off x="11102821" y="3929374"/>
                <a:ext cx="1325715" cy="1335574"/>
              </a:xfrm>
              <a:prstGeom prst="roundRect">
                <a:avLst/>
              </a:prstGeom>
              <a:noFill/>
              <a:ln w="57150">
                <a:solidFill>
                  <a:srgbClr val="2CAD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Риелтор</a:t>
                </a:r>
              </a:p>
            </p:txBody>
          </p:sp>
        </p:grpSp>
        <p:sp>
          <p:nvSpPr>
            <p:cNvPr id="21" name="Правильный пятиугольник 20"/>
            <p:cNvSpPr/>
            <p:nvPr/>
          </p:nvSpPr>
          <p:spPr>
            <a:xfrm>
              <a:off x="2036864" y="2541219"/>
              <a:ext cx="2348462" cy="2236630"/>
            </a:xfrm>
            <a:prstGeom prst="pentagon">
              <a:avLst/>
            </a:prstGeom>
            <a:noFill/>
            <a:ln w="76200">
              <a:solidFill>
                <a:srgbClr val="2CA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8" name="Группа 27"/>
            <p:cNvGrpSpPr/>
            <p:nvPr/>
          </p:nvGrpSpPr>
          <p:grpSpPr>
            <a:xfrm>
              <a:off x="1618500" y="4854182"/>
              <a:ext cx="999980" cy="1026301"/>
              <a:chOff x="1548598" y="671084"/>
              <a:chExt cx="1396686" cy="1433448"/>
            </a:xfrm>
          </p:grpSpPr>
          <p:sp>
            <p:nvSpPr>
              <p:cNvPr id="24" name="Скругленный прямоугольник 23"/>
              <p:cNvSpPr/>
              <p:nvPr/>
            </p:nvSpPr>
            <p:spPr>
              <a:xfrm>
                <a:off x="1548598" y="671084"/>
                <a:ext cx="1396686" cy="1433448"/>
              </a:xfrm>
              <a:prstGeom prst="roundRect">
                <a:avLst/>
              </a:prstGeom>
              <a:solidFill>
                <a:schemeClr val="bg1"/>
              </a:solidFill>
              <a:ln w="57150">
                <a:solidFill>
                  <a:srgbClr val="2CAD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Оценщик</a:t>
                </a:r>
                <a:endPara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2052" name="Picture 4" descr="http://store-images.s-microsoft.com/image/apps.2692.9007199266358492.ffcca48b-1d70-4d60-b645-b5be934b857b.1c660820-1ca3-479f-a72e-18a7ab16121a"/>
              <p:cNvPicPr>
                <a:picLocks noChangeAspect="1" noChangeArrowheads="1"/>
              </p:cNvPicPr>
              <p:nvPr/>
            </p:nvPicPr>
            <p:blipFill>
              <a:blip r:embed="rId8" cstate="print">
                <a:clrChange>
                  <a:clrFrom>
                    <a:srgbClr val="0E9AB9"/>
                  </a:clrFrom>
                  <a:clrTo>
                    <a:srgbClr val="0E9AB9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86886" y="907089"/>
                <a:ext cx="1085444" cy="1105790"/>
              </a:xfrm>
              <a:prstGeom prst="rect">
                <a:avLst/>
              </a:prstGeom>
              <a:noFill/>
            </p:spPr>
          </p:pic>
        </p:grpSp>
        <p:sp>
          <p:nvSpPr>
            <p:cNvPr id="2053" name="Скругленный прямоугольник 2052"/>
            <p:cNvSpPr/>
            <p:nvPr/>
          </p:nvSpPr>
          <p:spPr>
            <a:xfrm>
              <a:off x="812799" y="1358900"/>
              <a:ext cx="4813301" cy="5102206"/>
            </a:xfrm>
            <a:prstGeom prst="roundRect">
              <a:avLst/>
            </a:prstGeom>
            <a:noFill/>
            <a:ln w="76200">
              <a:solidFill>
                <a:srgbClr val="2CAD7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grpSp>
          <p:nvGrpSpPr>
            <p:cNvPr id="2" name="Группа 1"/>
            <p:cNvGrpSpPr/>
            <p:nvPr/>
          </p:nvGrpSpPr>
          <p:grpSpPr>
            <a:xfrm>
              <a:off x="4427378" y="2896068"/>
              <a:ext cx="1009758" cy="1044802"/>
              <a:chOff x="4363878" y="2896068"/>
              <a:chExt cx="1009758" cy="1044802"/>
            </a:xfrm>
          </p:grpSpPr>
          <p:sp>
            <p:nvSpPr>
              <p:cNvPr id="6" name="Скругленный прямоугольник 5"/>
              <p:cNvSpPr/>
              <p:nvPr/>
            </p:nvSpPr>
            <p:spPr>
              <a:xfrm>
                <a:off x="4366069" y="2896068"/>
                <a:ext cx="999980" cy="1026301"/>
              </a:xfrm>
              <a:prstGeom prst="roundRect">
                <a:avLst/>
              </a:prstGeom>
              <a:noFill/>
              <a:ln w="57150">
                <a:solidFill>
                  <a:srgbClr val="2CAD7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t"/>
              <a:lstStyle/>
              <a:p>
                <a:pPr marL="0" marR="0" lvl="0" indent="0" algn="ctr" defTabSz="914400" rtl="0" eaLnBrk="1" fontAlgn="auto" latinLnBrk="0" hangingPunct="1">
                  <a:lnSpc>
                    <a:spcPts val="14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ru-RU" sz="16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Фотограф</a:t>
                </a:r>
                <a:endPara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pic>
            <p:nvPicPr>
              <p:cNvPr id="5122" name="Picture 2" descr="https://blog.commlabindia.com/wp-content/uploads/2014/07/eLearning.gif"/>
              <p:cNvPicPr>
                <a:picLocks noChangeAspect="1" noChangeArrowheads="1"/>
              </p:cNvPicPr>
              <p:nvPr/>
            </p:nvPicPr>
            <p:blipFill>
              <a:blip r:embed="rId9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363878" y="3112870"/>
                <a:ext cx="1009758" cy="828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9" name="Овал 8"/>
          <p:cNvSpPr/>
          <p:nvPr/>
        </p:nvSpPr>
        <p:spPr>
          <a:xfrm>
            <a:off x="762347" y="3155449"/>
            <a:ext cx="222009" cy="222009"/>
          </a:xfrm>
          <a:prstGeom prst="ellipse">
            <a:avLst/>
          </a:prstGeom>
          <a:solidFill>
            <a:srgbClr val="FFFF00"/>
          </a:solidFill>
          <a:ln>
            <a:solidFill>
              <a:srgbClr val="2CAD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2604786" y="1865186"/>
            <a:ext cx="222009" cy="222009"/>
          </a:xfrm>
          <a:prstGeom prst="ellipse">
            <a:avLst/>
          </a:prstGeom>
          <a:solidFill>
            <a:srgbClr val="FFFF00"/>
          </a:solidFill>
          <a:ln>
            <a:solidFill>
              <a:srgbClr val="2CAD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4420142" y="3175536"/>
            <a:ext cx="222009" cy="222009"/>
          </a:xfrm>
          <a:prstGeom prst="ellipse">
            <a:avLst/>
          </a:prstGeom>
          <a:solidFill>
            <a:srgbClr val="2CAD7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8" name="Овал 37"/>
          <p:cNvSpPr/>
          <p:nvPr/>
        </p:nvSpPr>
        <p:spPr>
          <a:xfrm>
            <a:off x="1439828" y="4889762"/>
            <a:ext cx="222009" cy="222009"/>
          </a:xfrm>
          <a:prstGeom prst="ellipse">
            <a:avLst/>
          </a:prstGeom>
          <a:solidFill>
            <a:srgbClr val="2CAD7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9" name="Овал 38"/>
          <p:cNvSpPr/>
          <p:nvPr/>
        </p:nvSpPr>
        <p:spPr>
          <a:xfrm>
            <a:off x="3686561" y="4893649"/>
            <a:ext cx="222009" cy="222009"/>
          </a:xfrm>
          <a:prstGeom prst="ellipse">
            <a:avLst/>
          </a:prstGeom>
          <a:solidFill>
            <a:srgbClr val="2CAD7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1343014" y="5229857"/>
            <a:ext cx="2970554" cy="284117"/>
            <a:chOff x="1343014" y="5229857"/>
            <a:chExt cx="2970554" cy="284117"/>
          </a:xfrm>
        </p:grpSpPr>
        <p:sp>
          <p:nvSpPr>
            <p:cNvPr id="40" name="Овал 39"/>
            <p:cNvSpPr/>
            <p:nvPr/>
          </p:nvSpPr>
          <p:spPr>
            <a:xfrm>
              <a:off x="1343014" y="5254477"/>
              <a:ext cx="169879" cy="169879"/>
            </a:xfrm>
            <a:prstGeom prst="ellipse">
              <a:avLst/>
            </a:prstGeom>
            <a:solidFill>
              <a:srgbClr val="2CAD7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550833" y="5229857"/>
              <a:ext cx="2762735" cy="284117"/>
            </a:xfrm>
            <a:prstGeom prst="rect">
              <a:avLst/>
            </a:prstGeom>
            <a:noFill/>
          </p:spPr>
          <p:txBody>
            <a:bodyPr wrap="none" lIns="3600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Работает непосредственно в 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EVA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1343014" y="5444732"/>
            <a:ext cx="4215619" cy="328069"/>
            <a:chOff x="1343014" y="5444732"/>
            <a:chExt cx="4215619" cy="328069"/>
          </a:xfrm>
        </p:grpSpPr>
        <p:sp>
          <p:nvSpPr>
            <p:cNvPr id="41" name="Овал 40"/>
            <p:cNvSpPr/>
            <p:nvPr/>
          </p:nvSpPr>
          <p:spPr>
            <a:xfrm>
              <a:off x="1343014" y="5469352"/>
              <a:ext cx="169879" cy="169879"/>
            </a:xfrm>
            <a:prstGeom prst="ellipse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550833" y="5444732"/>
              <a:ext cx="4007800" cy="328069"/>
            </a:xfrm>
            <a:prstGeom prst="rect">
              <a:avLst/>
            </a:prstGeom>
            <a:noFill/>
          </p:spPr>
          <p:txBody>
            <a:bodyPr wrap="none" lIns="36000" tIns="0" rIns="0" bIns="0" rtlCol="0">
              <a:no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Не работает в </a:t>
              </a:r>
              <a:r>
                <a:rPr kumimoji="0" lang="en-US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EVA, </a:t>
              </a:r>
              <a:r>
                <a:rPr kumimoji="0" lang="ru-RU" sz="1200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rPr>
                <a:t>пользуется услугами</a:t>
              </a:r>
              <a:endParaRPr kumimoji="0" lang="ru-RU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202209" y="584200"/>
            <a:ext cx="5067301" cy="369332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Основные сервисы</a:t>
            </a:r>
            <a:r>
              <a:rPr kumimoji="0" lang="ru-RU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предоставляемые </a:t>
            </a: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5842000" y="3107398"/>
            <a:ext cx="360209" cy="402065"/>
          </a:xfrm>
          <a:prstGeom prst="rightArrow">
            <a:avLst/>
          </a:prstGeom>
          <a:solidFill>
            <a:srgbClr val="2CAD71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4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6331029" y="1098550"/>
            <a:ext cx="0" cy="4680000"/>
          </a:xfrm>
          <a:prstGeom prst="line">
            <a:avLst/>
          </a:prstGeom>
          <a:noFill/>
          <a:ln w="76200">
            <a:solidFill>
              <a:srgbClr val="2CAD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9" name="TextBox 18"/>
          <p:cNvSpPr txBox="1"/>
          <p:nvPr/>
        </p:nvSpPr>
        <p:spPr>
          <a:xfrm>
            <a:off x="428319" y="5729757"/>
            <a:ext cx="116363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– web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-приложение для клиентов Сбербанка с целью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ускорения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и повышения </a:t>
            </a: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качества 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оценки недвижимости. Поддерживает весь необходимый функционал для формирования отчета оценки в 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электронном формате</a:t>
            </a:r>
            <a:r>
              <a:rPr kumimoji="0" lang="ru-RU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2CAD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0" name="Прямая со стрелкой 19"/>
          <p:cNvCxnSpPr>
            <a:stCxn id="30" idx="2"/>
          </p:cNvCxnSpPr>
          <p:nvPr/>
        </p:nvCxnSpPr>
        <p:spPr>
          <a:xfrm>
            <a:off x="1256525" y="3397332"/>
            <a:ext cx="337514" cy="867827"/>
          </a:xfrm>
          <a:prstGeom prst="straightConnector1">
            <a:avLst/>
          </a:prstGeom>
          <a:ln w="57150">
            <a:solidFill>
              <a:srgbClr val="FF95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33" idx="1"/>
            <a:endCxn id="24" idx="3"/>
          </p:cNvCxnSpPr>
          <p:nvPr/>
        </p:nvCxnSpPr>
        <p:spPr>
          <a:xfrm flipH="1">
            <a:off x="2472466" y="4680469"/>
            <a:ext cx="1201203" cy="12629"/>
          </a:xfrm>
          <a:prstGeom prst="straightConnector1">
            <a:avLst/>
          </a:prstGeom>
          <a:ln w="57150">
            <a:solidFill>
              <a:srgbClr val="FF95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51" name="TextBox 2050"/>
          <p:cNvSpPr txBox="1"/>
          <p:nvPr/>
        </p:nvSpPr>
        <p:spPr>
          <a:xfrm>
            <a:off x="2502367" y="4411264"/>
            <a:ext cx="12400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Заявки по тарифу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6" name="TextBox 55"/>
          <p:cNvSpPr txBox="1"/>
          <p:nvPr/>
        </p:nvSpPr>
        <p:spPr>
          <a:xfrm rot="4192274">
            <a:off x="779086" y="3546819"/>
            <a:ext cx="13456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Заявки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 тарифу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339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28319" cy="685800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339419" y="0"/>
            <a:ext cx="1179470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2CAD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Преимущества </a:t>
            </a:r>
            <a:r>
              <a:rPr lang="en-US" sz="2800" b="1" dirty="0" smtClean="0">
                <a:solidFill>
                  <a:srgbClr val="2CAD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EVA </a:t>
            </a:r>
            <a:r>
              <a:rPr lang="ru-RU" sz="2800" b="1" dirty="0" smtClean="0">
                <a:solidFill>
                  <a:srgbClr val="2CAD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и выгоды</a:t>
            </a:r>
            <a:endParaRPr lang="ru-RU" sz="2800" b="1" dirty="0">
              <a:solidFill>
                <a:srgbClr val="2CAD7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895442" y="1214590"/>
            <a:ext cx="5895127" cy="695894"/>
            <a:chOff x="6001269" y="1214590"/>
            <a:chExt cx="5895127" cy="695894"/>
          </a:xfrm>
        </p:grpSpPr>
        <p:sp>
          <p:nvSpPr>
            <p:cNvPr id="2" name="Прямоугольник 1"/>
            <p:cNvSpPr/>
            <p:nvPr/>
          </p:nvSpPr>
          <p:spPr>
            <a:xfrm>
              <a:off x="6698124" y="1214590"/>
              <a:ext cx="5198272" cy="58907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400" dirty="0"/>
                <a:t>Экономия</a:t>
              </a:r>
              <a:r>
                <a:rPr lang="ru-RU" sz="2400" dirty="0" smtClean="0"/>
                <a:t> времени на оценку</a:t>
              </a:r>
              <a:endParaRPr lang="ru-RU" sz="2400" dirty="0"/>
            </a:p>
          </p:txBody>
        </p:sp>
        <p:pic>
          <p:nvPicPr>
            <p:cNvPr id="8" name="Picture 2" descr="https://im0-tub-ru.yandex.net/i?id=892d014c839482598c13b18a2baf4ef4&amp;n=1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1269" y="1244086"/>
              <a:ext cx="716615" cy="66639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2" name="Группа 21"/>
          <p:cNvGrpSpPr/>
          <p:nvPr/>
        </p:nvGrpSpPr>
        <p:grpSpPr>
          <a:xfrm>
            <a:off x="5895442" y="2204881"/>
            <a:ext cx="6348754" cy="644720"/>
            <a:chOff x="6001270" y="2031972"/>
            <a:chExt cx="6348754" cy="644720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6698124" y="2121445"/>
              <a:ext cx="5651900" cy="46166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ru-RU" sz="2400" dirty="0"/>
                <a:t>Затраты на бумагу, транспорт и хранение</a:t>
              </a:r>
            </a:p>
          </p:txBody>
        </p:sp>
        <p:pic>
          <p:nvPicPr>
            <p:cNvPr id="8198" name="Picture 6" descr="https://packetclouds.com/wp-content/uploads/2018/05/low-price-icon-17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01270" y="2031972"/>
              <a:ext cx="644720" cy="6447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9" name="TextBox 18"/>
          <p:cNvSpPr txBox="1"/>
          <p:nvPr/>
        </p:nvSpPr>
        <p:spPr>
          <a:xfrm>
            <a:off x="6192456" y="671332"/>
            <a:ext cx="51507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ВЫГОДЫ</a:t>
            </a:r>
            <a:endParaRPr lang="ru-RU" b="1" dirty="0"/>
          </a:p>
        </p:txBody>
      </p:sp>
      <p:sp>
        <p:nvSpPr>
          <p:cNvPr id="25" name="TextBox 24"/>
          <p:cNvSpPr txBox="1"/>
          <p:nvPr/>
        </p:nvSpPr>
        <p:spPr>
          <a:xfrm>
            <a:off x="473677" y="682907"/>
            <a:ext cx="4967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ПРЕИМУЩЕСТВА СИСТЕМЫ </a:t>
            </a:r>
            <a:r>
              <a:rPr lang="en-US" b="1" dirty="0" smtClean="0"/>
              <a:t>EVA</a:t>
            </a:r>
            <a:endParaRPr lang="ru-RU" b="1" dirty="0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5660017" y="1099593"/>
            <a:ext cx="57876" cy="4775276"/>
          </a:xfrm>
          <a:prstGeom prst="line">
            <a:avLst/>
          </a:prstGeom>
          <a:noFill/>
          <a:ln w="38100">
            <a:solidFill>
              <a:srgbClr val="2CAD7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3" name="Шеврон 22"/>
          <p:cNvSpPr/>
          <p:nvPr/>
        </p:nvSpPr>
        <p:spPr>
          <a:xfrm>
            <a:off x="1111170" y="2245487"/>
            <a:ext cx="3240911" cy="1122746"/>
          </a:xfrm>
          <a:prstGeom prst="chevron">
            <a:avLst/>
          </a:prstGeom>
          <a:noFill/>
          <a:ln w="76200">
            <a:solidFill>
              <a:srgbClr val="2CAD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Электронный документооборот</a:t>
            </a:r>
          </a:p>
        </p:txBody>
      </p:sp>
      <p:sp>
        <p:nvSpPr>
          <p:cNvPr id="33" name="Шеврон 32"/>
          <p:cNvSpPr/>
          <p:nvPr/>
        </p:nvSpPr>
        <p:spPr>
          <a:xfrm>
            <a:off x="1111170" y="4333602"/>
            <a:ext cx="3240911" cy="1122746"/>
          </a:xfrm>
          <a:prstGeom prst="chevron">
            <a:avLst/>
          </a:prstGeom>
          <a:noFill/>
          <a:ln w="76200">
            <a:solidFill>
              <a:srgbClr val="2CAD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Автоматическое распределение заявок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5928045" y="1052409"/>
            <a:ext cx="5940000" cy="0"/>
          </a:xfrm>
          <a:prstGeom prst="line">
            <a:avLst/>
          </a:prstGeom>
          <a:noFill/>
          <a:ln w="38100">
            <a:solidFill>
              <a:srgbClr val="2CAD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473677" y="1052409"/>
            <a:ext cx="4909091" cy="0"/>
          </a:xfrm>
          <a:prstGeom prst="line">
            <a:avLst/>
          </a:prstGeom>
          <a:noFill/>
          <a:ln w="38100">
            <a:solidFill>
              <a:srgbClr val="2CAD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9" name="Группа 28"/>
          <p:cNvGrpSpPr/>
          <p:nvPr/>
        </p:nvGrpSpPr>
        <p:grpSpPr>
          <a:xfrm>
            <a:off x="5895442" y="4104623"/>
            <a:ext cx="6193127" cy="756028"/>
            <a:chOff x="5970831" y="3843254"/>
            <a:chExt cx="5942113" cy="756028"/>
          </a:xfrm>
        </p:grpSpPr>
        <p:pic>
          <p:nvPicPr>
            <p:cNvPr id="1032" name="Picture 8" descr="http://xn--80aizfefbnj.xn--p1ai/wp-content/uploads/2018/10/Sotrudnechestvo.png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0831" y="3854012"/>
              <a:ext cx="750227" cy="74526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Прямоугольник 45"/>
            <p:cNvSpPr/>
            <p:nvPr/>
          </p:nvSpPr>
          <p:spPr>
            <a:xfrm>
              <a:off x="6721058" y="3843254"/>
              <a:ext cx="5191886" cy="756028"/>
            </a:xfrm>
            <a:prstGeom prst="rect">
              <a:avLst/>
            </a:prstGeom>
          </p:spPr>
          <p:txBody>
            <a:bodyPr wrap="none">
              <a:no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400" dirty="0" smtClean="0"/>
                <a:t>Возможность получения доп. клиентов</a:t>
              </a:r>
              <a:endParaRPr lang="ru-RU" sz="2400" dirty="0"/>
            </a:p>
          </p:txBody>
        </p:sp>
      </p:grpSp>
      <p:grpSp>
        <p:nvGrpSpPr>
          <p:cNvPr id="35" name="Группа 34"/>
          <p:cNvGrpSpPr/>
          <p:nvPr/>
        </p:nvGrpSpPr>
        <p:grpSpPr>
          <a:xfrm>
            <a:off x="5895442" y="3143998"/>
            <a:ext cx="6337180" cy="666228"/>
            <a:chOff x="5930166" y="2743733"/>
            <a:chExt cx="6337180" cy="666228"/>
          </a:xfrm>
        </p:grpSpPr>
        <p:pic>
          <p:nvPicPr>
            <p:cNvPr id="1036" name="Picture 12" descr="https://lh3.ggpht.com/LoWBXO3BWX-JM2dlhuMCMZ3XHVYjCz_JREiaCHE8ynsYEZq6nniecD8Y8ZoX5EdEt1g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30166" y="2743733"/>
              <a:ext cx="666228" cy="66622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Прямоугольник 51"/>
            <p:cNvSpPr/>
            <p:nvPr/>
          </p:nvSpPr>
          <p:spPr>
            <a:xfrm>
              <a:off x="6615446" y="2813387"/>
              <a:ext cx="5651900" cy="46166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r>
                <a:rPr lang="ru-RU" sz="2400" dirty="0" smtClean="0"/>
                <a:t>Нет комиссии за подключение</a:t>
              </a:r>
              <a:endParaRPr lang="ru-RU" sz="2400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5895442" y="5155047"/>
            <a:ext cx="6187199" cy="737059"/>
            <a:chOff x="6021299" y="4844463"/>
            <a:chExt cx="6187199" cy="737059"/>
          </a:xfrm>
        </p:grpSpPr>
        <p:grpSp>
          <p:nvGrpSpPr>
            <p:cNvPr id="31" name="Группа 30"/>
            <p:cNvGrpSpPr/>
            <p:nvPr/>
          </p:nvGrpSpPr>
          <p:grpSpPr>
            <a:xfrm>
              <a:off x="6021299" y="4857245"/>
              <a:ext cx="724277" cy="724277"/>
              <a:chOff x="7378574" y="4861711"/>
              <a:chExt cx="724277" cy="724277"/>
            </a:xfrm>
          </p:grpSpPr>
          <p:sp>
            <p:nvSpPr>
              <p:cNvPr id="38" name="Овал 37"/>
              <p:cNvSpPr/>
              <p:nvPr/>
            </p:nvSpPr>
            <p:spPr>
              <a:xfrm>
                <a:off x="7378574" y="4861711"/>
                <a:ext cx="724277" cy="724277"/>
              </a:xfrm>
              <a:prstGeom prst="ellipse">
                <a:avLst/>
              </a:prstGeom>
              <a:solidFill>
                <a:schemeClr val="bg1"/>
              </a:solidFill>
              <a:ln w="38100">
                <a:solidFill>
                  <a:srgbClr val="00B05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39" name="Picture 2" descr="http://newgalery.ru/wa-data/public/shop/products/92/23/2392/images/1046/1046.330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13598" y="4996735"/>
                <a:ext cx="454228" cy="45422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2" name="Прямоугольник 31"/>
            <p:cNvSpPr/>
            <p:nvPr/>
          </p:nvSpPr>
          <p:spPr>
            <a:xfrm>
              <a:off x="6765598" y="4844463"/>
              <a:ext cx="5442900" cy="58907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ru-RU" sz="2400" dirty="0" smtClean="0"/>
                <a:t>Удобное мобильное </a:t>
              </a:r>
              <a:r>
                <a:rPr lang="ru-RU" sz="2400" dirty="0" err="1" smtClean="0"/>
                <a:t>фотоприложение</a:t>
              </a:r>
              <a:endParaRPr lang="ru-RU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39857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28319" cy="685800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28319" y="0"/>
            <a:ext cx="115477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2CAD7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Краткая памятка для Оценочной компании</a:t>
            </a:r>
            <a:endParaRPr lang="ru-RU" sz="2800" dirty="0"/>
          </a:p>
        </p:txBody>
      </p:sp>
      <p:sp>
        <p:nvSpPr>
          <p:cNvPr id="2" name="Шеврон 1"/>
          <p:cNvSpPr/>
          <p:nvPr/>
        </p:nvSpPr>
        <p:spPr>
          <a:xfrm>
            <a:off x="441597" y="740780"/>
            <a:ext cx="1620000" cy="590309"/>
          </a:xfrm>
          <a:prstGeom prst="chevron">
            <a:avLst/>
          </a:prstGeom>
          <a:solidFill>
            <a:srgbClr val="2CA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Регистрация и вход в систему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8" name="Шеврон 7"/>
          <p:cNvSpPr/>
          <p:nvPr/>
        </p:nvSpPr>
        <p:spPr>
          <a:xfrm>
            <a:off x="1880830" y="740780"/>
            <a:ext cx="1620000" cy="590309"/>
          </a:xfrm>
          <a:prstGeom prst="chevron">
            <a:avLst/>
          </a:prstGeom>
          <a:solidFill>
            <a:srgbClr val="2CA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Клиент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Шеврон 8"/>
          <p:cNvSpPr/>
          <p:nvPr/>
        </p:nvSpPr>
        <p:spPr>
          <a:xfrm>
            <a:off x="3320063" y="740780"/>
            <a:ext cx="1620000" cy="590309"/>
          </a:xfrm>
          <a:prstGeom prst="chevron">
            <a:avLst/>
          </a:prstGeom>
          <a:solidFill>
            <a:srgbClr val="2CA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Местоположение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2" name="Шеврон 11"/>
          <p:cNvSpPr/>
          <p:nvPr/>
        </p:nvSpPr>
        <p:spPr>
          <a:xfrm>
            <a:off x="4759296" y="740780"/>
            <a:ext cx="1620000" cy="590309"/>
          </a:xfrm>
          <a:prstGeom prst="chevron">
            <a:avLst/>
          </a:prstGeom>
          <a:solidFill>
            <a:srgbClr val="2CA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Объект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13" name="Шеврон 12"/>
          <p:cNvSpPr/>
          <p:nvPr/>
        </p:nvSpPr>
        <p:spPr>
          <a:xfrm>
            <a:off x="6198529" y="740780"/>
            <a:ext cx="1620000" cy="590309"/>
          </a:xfrm>
          <a:prstGeom prst="chevron">
            <a:avLst/>
          </a:prstGeom>
          <a:solidFill>
            <a:srgbClr val="2CA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Аналоги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 flipH="1" flipV="1">
            <a:off x="1841062" y="1411908"/>
            <a:ext cx="57876" cy="4775276"/>
          </a:xfrm>
          <a:prstGeom prst="line">
            <a:avLst/>
          </a:prstGeom>
          <a:noFill/>
          <a:ln w="38100">
            <a:solidFill>
              <a:srgbClr val="2CAD7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7" name="Прямоугольник 6"/>
          <p:cNvSpPr/>
          <p:nvPr/>
        </p:nvSpPr>
        <p:spPr>
          <a:xfrm>
            <a:off x="405167" y="1343988"/>
            <a:ext cx="1430492" cy="5514012"/>
          </a:xfrm>
          <a:prstGeom prst="rect">
            <a:avLst/>
          </a:prstGeom>
        </p:spPr>
        <p:txBody>
          <a:bodyPr wrap="square" lIns="36000" tIns="0" rIns="0" bIns="0">
            <a:noAutofit/>
          </a:bodyPr>
          <a:lstStyle/>
          <a:p>
            <a:pPr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Сайт: </a:t>
            </a:r>
            <a:r>
              <a:rPr lang="en-US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eva.domclick.ru/register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indent="173038">
              <a:spcBef>
                <a:spcPts val="600"/>
              </a:spcBef>
              <a:spcAft>
                <a:spcPts val="0"/>
              </a:spcAft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Для регистрации необходимы:</a:t>
            </a:r>
          </a:p>
          <a:p>
            <a:pPr marL="96838" indent="-96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страховой полис ОК</a:t>
            </a:r>
          </a:p>
          <a:p>
            <a:pPr marL="96838" indent="-96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страховые полисы оценщиков</a:t>
            </a:r>
          </a:p>
          <a:p>
            <a:pPr marL="96838" indent="-96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</a:t>
            </a:r>
            <a:r>
              <a:rPr lang="ru-RU" sz="11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вид</a:t>
            </a: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-во о членстве СРО</a:t>
            </a:r>
          </a:p>
          <a:p>
            <a:pPr marL="96838" indent="-96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доки об образовании</a:t>
            </a:r>
          </a:p>
          <a:p>
            <a:pPr marL="96838" indent="-96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паспорта оценщиков</a:t>
            </a:r>
          </a:p>
          <a:p>
            <a:pPr marL="96838" indent="-96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заявление и </a:t>
            </a:r>
            <a:r>
              <a:rPr lang="ru-RU" sz="11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</a:t>
            </a: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соглашение на обработку УКЭП для всех</a:t>
            </a:r>
          </a:p>
          <a:p>
            <a:pPr marL="96838" indent="-96838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1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Анкета</a:t>
            </a:r>
          </a:p>
          <a:p>
            <a:pPr indent="173038">
              <a:spcBef>
                <a:spcPts val="60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При регистрации потребуется мин. 2 моб. тел (РОК и Оценщика)</a:t>
            </a:r>
          </a:p>
          <a:p>
            <a:pPr marL="88900" indent="-88900">
              <a:spcBef>
                <a:spcPts val="600"/>
              </a:spcBef>
              <a:spcAft>
                <a:spcPts val="0"/>
              </a:spcAft>
              <a:buFont typeface="+mj-lt"/>
              <a:buAutoNum type="arabicPeriod" startAt="3"/>
            </a:pP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Логин (тел) и пароль (</a:t>
            </a:r>
            <a:r>
              <a:rPr lang="en-US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&gt;8 </a:t>
            </a:r>
            <a:r>
              <a:rPr lang="ru-RU" sz="1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символов)</a:t>
            </a:r>
          </a:p>
        </p:txBody>
      </p:sp>
      <p:sp>
        <p:nvSpPr>
          <p:cNvPr id="18" name="Шеврон 17"/>
          <p:cNvSpPr/>
          <p:nvPr/>
        </p:nvSpPr>
        <p:spPr>
          <a:xfrm>
            <a:off x="7637762" y="740780"/>
            <a:ext cx="1620000" cy="590309"/>
          </a:xfrm>
          <a:prstGeom prst="chevron">
            <a:avLst/>
          </a:prstGeom>
          <a:solidFill>
            <a:srgbClr val="2CA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Калькулятор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0" name="Шеврон 19"/>
          <p:cNvSpPr/>
          <p:nvPr/>
        </p:nvSpPr>
        <p:spPr>
          <a:xfrm>
            <a:off x="9076995" y="740780"/>
            <a:ext cx="1620000" cy="590309"/>
          </a:xfrm>
          <a:prstGeom prst="chevron">
            <a:avLst/>
          </a:prstGeom>
          <a:solidFill>
            <a:srgbClr val="2CA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Файлы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5" name="Шеврон 24"/>
          <p:cNvSpPr/>
          <p:nvPr/>
        </p:nvSpPr>
        <p:spPr>
          <a:xfrm>
            <a:off x="10516225" y="740780"/>
            <a:ext cx="1620000" cy="590309"/>
          </a:xfrm>
          <a:prstGeom prst="chevron">
            <a:avLst/>
          </a:prstGeom>
          <a:solidFill>
            <a:srgbClr val="2CA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0"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</a:rPr>
              <a:t>Отчет</a:t>
            </a:r>
            <a:endParaRPr lang="ru-RU" sz="1400" dirty="0">
              <a:solidFill>
                <a:schemeClr val="bg1"/>
              </a:solidFill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 flipH="1" flipV="1">
            <a:off x="3288825" y="1411908"/>
            <a:ext cx="57876" cy="4775276"/>
          </a:xfrm>
          <a:prstGeom prst="line">
            <a:avLst/>
          </a:prstGeom>
          <a:noFill/>
          <a:ln w="38100">
            <a:solidFill>
              <a:srgbClr val="2CAD7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7" name="Прямоугольник 26"/>
          <p:cNvSpPr/>
          <p:nvPr/>
        </p:nvSpPr>
        <p:spPr>
          <a:xfrm>
            <a:off x="1878162" y="1343988"/>
            <a:ext cx="1296827" cy="5102116"/>
          </a:xfrm>
          <a:prstGeom prst="rect">
            <a:avLst/>
          </a:prstGeom>
        </p:spPr>
        <p:txBody>
          <a:bodyPr wrap="square" lIns="36000" tIns="0" rIns="0" bIns="0">
            <a:noAutofit/>
          </a:bodyPr>
          <a:lstStyle/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анные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заказчику: </a:t>
            </a:r>
            <a:endParaRPr lang="ru-RU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ФИО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Телефон 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E-mail</a:t>
            </a:r>
            <a:endParaRPr lang="en-US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 flipV="1">
            <a:off x="4736588" y="1411908"/>
            <a:ext cx="57876" cy="4775276"/>
          </a:xfrm>
          <a:prstGeom prst="line">
            <a:avLst/>
          </a:prstGeom>
          <a:noFill/>
          <a:ln w="38100">
            <a:solidFill>
              <a:srgbClr val="2CAD7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3341053" y="1343988"/>
            <a:ext cx="1392872" cy="5102116"/>
          </a:xfrm>
          <a:prstGeom prst="rect">
            <a:avLst/>
          </a:prstGeom>
        </p:spPr>
        <p:txBody>
          <a:bodyPr wrap="square" lIns="36000" tIns="0" rIns="0" bIns="0">
            <a:noAutofit/>
          </a:bodyPr>
          <a:lstStyle/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Все адреса, которые заносятся в систему, должны быть выбраны с помощью системы подсказок. </a:t>
            </a:r>
            <a:endParaRPr lang="ru-RU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Если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адрес будет введен иным образом, система не сможет найти геокоординаты дома. </a:t>
            </a:r>
            <a:endParaRPr lang="ru-RU" sz="13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</a:t>
            </a: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отчета в таком случае будет недоступно</a:t>
            </a: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H="1" flipV="1">
            <a:off x="6184351" y="1411908"/>
            <a:ext cx="57876" cy="4775276"/>
          </a:xfrm>
          <a:prstGeom prst="line">
            <a:avLst/>
          </a:prstGeom>
          <a:noFill/>
          <a:ln w="38100">
            <a:solidFill>
              <a:srgbClr val="2CAD7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2" name="Прямоугольник 31"/>
          <p:cNvSpPr/>
          <p:nvPr/>
        </p:nvSpPr>
        <p:spPr>
          <a:xfrm>
            <a:off x="4792338" y="1343988"/>
            <a:ext cx="1299317" cy="5102116"/>
          </a:xfrm>
          <a:prstGeom prst="rect">
            <a:avLst/>
          </a:prstGeom>
        </p:spPr>
        <p:txBody>
          <a:bodyPr wrap="square" lIns="36000" tIns="0" rIns="0" bIns="0">
            <a:noAutofit/>
          </a:bodyPr>
          <a:lstStyle/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по объекту:</a:t>
            </a:r>
          </a:p>
          <a:p>
            <a:pPr marL="85725" indent="-857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из тех паспорта </a:t>
            </a:r>
          </a:p>
          <a:p>
            <a:pPr marL="85725" indent="-857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из правоустанавливающих документов</a:t>
            </a:r>
          </a:p>
          <a:p>
            <a:pPr marL="85725" indent="-85725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Данные по осмотру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 flipH="1" flipV="1">
            <a:off x="7632114" y="1411908"/>
            <a:ext cx="57876" cy="4775276"/>
          </a:xfrm>
          <a:prstGeom prst="line">
            <a:avLst/>
          </a:prstGeom>
          <a:noFill/>
          <a:ln w="38100">
            <a:solidFill>
              <a:srgbClr val="2CAD7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6242226" y="1343988"/>
            <a:ext cx="1324187" cy="5102116"/>
          </a:xfrm>
          <a:prstGeom prst="rect">
            <a:avLst/>
          </a:prstGeom>
        </p:spPr>
        <p:txBody>
          <a:bodyPr wrap="square" lIns="36000" tIns="0" rIns="0" bIns="0">
            <a:noAutofit/>
          </a:bodyPr>
          <a:lstStyle/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от 2-х и более аналогов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Д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анные по аналогам можно внести вручную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Можно воспользоваться кнопкой «Найти аналоги» 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5" name="Прямая соединительная линия 34"/>
          <p:cNvCxnSpPr/>
          <p:nvPr/>
        </p:nvCxnSpPr>
        <p:spPr>
          <a:xfrm flipH="1" flipV="1">
            <a:off x="9079877" y="1411908"/>
            <a:ext cx="57876" cy="4775276"/>
          </a:xfrm>
          <a:prstGeom prst="line">
            <a:avLst/>
          </a:prstGeom>
          <a:noFill/>
          <a:ln w="38100">
            <a:solidFill>
              <a:srgbClr val="2CAD7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6" name="Прямоугольник 35"/>
          <p:cNvSpPr/>
          <p:nvPr/>
        </p:nvSpPr>
        <p:spPr>
          <a:xfrm>
            <a:off x="7673751" y="1343988"/>
            <a:ext cx="1288969" cy="5102116"/>
          </a:xfrm>
          <a:prstGeom prst="rect">
            <a:avLst/>
          </a:prstGeom>
        </p:spPr>
        <p:txBody>
          <a:bodyPr wrap="square" lIns="36000" tIns="0" rIns="0" bIns="0">
            <a:noAutofit/>
          </a:bodyPr>
          <a:lstStyle/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Внесение корректировок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асчет стоимости объекта оценки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37" name="Прямая соединительная линия 36"/>
          <p:cNvCxnSpPr/>
          <p:nvPr/>
        </p:nvCxnSpPr>
        <p:spPr>
          <a:xfrm flipH="1" flipV="1">
            <a:off x="10527640" y="1411908"/>
            <a:ext cx="57876" cy="4775276"/>
          </a:xfrm>
          <a:prstGeom prst="line">
            <a:avLst/>
          </a:prstGeom>
          <a:noFill/>
          <a:ln w="38100">
            <a:solidFill>
              <a:srgbClr val="2CAD7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9137753" y="1343988"/>
            <a:ext cx="1343160" cy="5102116"/>
          </a:xfrm>
          <a:prstGeom prst="rect">
            <a:avLst/>
          </a:prstGeom>
        </p:spPr>
        <p:txBody>
          <a:bodyPr wrap="square" lIns="36000" tIns="0" rIns="0" bIns="0">
            <a:noAutofit/>
          </a:bodyPr>
          <a:lstStyle/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Загрузка правоустанавливающих документов (до 10 </a:t>
            </a:r>
            <a:r>
              <a:rPr lang="ru-RU" sz="1300" dirty="0" err="1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стр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, до 50 Мб)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Тех паспорт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Фотографии осмотра (50 фото, макс размер 50 Мб)</a:t>
            </a: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588250" y="1343988"/>
            <a:ext cx="1457322" cy="5102116"/>
          </a:xfrm>
          <a:prstGeom prst="rect">
            <a:avLst/>
          </a:prstGeom>
        </p:spPr>
        <p:txBody>
          <a:bodyPr wrap="square" lIns="36000" tIns="0" rIns="0" bIns="0">
            <a:noAutofit/>
          </a:bodyPr>
          <a:lstStyle/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Генерация отчета в формате </a:t>
            </a:r>
            <a:r>
              <a:rPr lang="en-US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Word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Перевод в </a:t>
            </a:r>
            <a:r>
              <a:rPr lang="en-US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pdf</a:t>
            </a:r>
          </a:p>
          <a:p>
            <a:pPr>
              <a:spcBef>
                <a:spcPts val="600"/>
              </a:spcBef>
              <a:buFont typeface="+mj-lt"/>
              <a:buAutoNum type="arabicPeriod"/>
            </a:pPr>
            <a:r>
              <a:rPr lang="ru-RU" sz="13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Подписание УКЭП (2 подписи при ООО)</a:t>
            </a:r>
          </a:p>
          <a:p>
            <a:pPr>
              <a:spcBef>
                <a:spcPts val="600"/>
              </a:spcBef>
            </a:pPr>
            <a:endParaRPr lang="ru-RU" sz="13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77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28319" cy="685800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28319" y="0"/>
            <a:ext cx="117636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2BA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Система распределения заявок от Банка</a:t>
            </a:r>
            <a:endParaRPr lang="ru-RU" sz="2800" b="1" dirty="0">
              <a:solidFill>
                <a:srgbClr val="2BAD7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Стрелка вправо 11"/>
          <p:cNvSpPr/>
          <p:nvPr/>
        </p:nvSpPr>
        <p:spPr>
          <a:xfrm>
            <a:off x="4772749" y="3195158"/>
            <a:ext cx="698091" cy="521109"/>
          </a:xfrm>
          <a:prstGeom prst="rightArrow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5810488" y="995422"/>
            <a:ext cx="5324354" cy="5405377"/>
            <a:chOff x="5266481" y="633521"/>
            <a:chExt cx="5324354" cy="6010347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6898456" y="3400604"/>
              <a:ext cx="2094962" cy="421941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1. Срок отчетов</a:t>
              </a:r>
            </a:p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6898456" y="3912144"/>
              <a:ext cx="2094962" cy="421941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2. Доля возвратов</a:t>
              </a:r>
            </a:p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7" name="Блок-схема: магнитный диск 16"/>
            <p:cNvSpPr/>
            <p:nvPr/>
          </p:nvSpPr>
          <p:spPr>
            <a:xfrm>
              <a:off x="7033578" y="980788"/>
              <a:ext cx="1632030" cy="1591647"/>
            </a:xfrm>
            <a:prstGeom prst="flowChartMagneticDisk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Заявки МИК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5625296" y="5655930"/>
              <a:ext cx="2187615" cy="891251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Внешние</a:t>
              </a:r>
            </a:p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 оценщики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8079129" y="5655929"/>
              <a:ext cx="2187615" cy="891251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 smtClean="0">
                  <a:solidFill>
                    <a:schemeClr val="tx1"/>
                  </a:solidFill>
                </a:rPr>
                <a:t>Локальные оценщики</a:t>
              </a:r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0" name="Стрелка вправо 19"/>
            <p:cNvSpPr/>
            <p:nvPr/>
          </p:nvSpPr>
          <p:spPr>
            <a:xfrm rot="5400000">
              <a:off x="7504389" y="2771254"/>
              <a:ext cx="698091" cy="521109"/>
            </a:xfrm>
            <a:prstGeom prst="rightArrow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21" name="Стрелка вправо 20"/>
            <p:cNvSpPr/>
            <p:nvPr/>
          </p:nvSpPr>
          <p:spPr>
            <a:xfrm rot="5400000">
              <a:off x="7579612" y="4975577"/>
              <a:ext cx="698091" cy="521109"/>
            </a:xfrm>
            <a:prstGeom prst="rightArrow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ru-RU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5266481" y="633521"/>
              <a:ext cx="5324354" cy="6010347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Скругленный прямоугольник 21"/>
            <p:cNvSpPr/>
            <p:nvPr/>
          </p:nvSpPr>
          <p:spPr>
            <a:xfrm>
              <a:off x="6898456" y="4436554"/>
              <a:ext cx="2094962" cy="421941"/>
            </a:xfrm>
            <a:prstGeom prst="roundRect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3. Доля цифровых</a:t>
              </a:r>
            </a:p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23" name="Сердце 22"/>
            <p:cNvSpPr/>
            <p:nvPr/>
          </p:nvSpPr>
          <p:spPr>
            <a:xfrm>
              <a:off x="9670772" y="5668342"/>
              <a:ext cx="607671" cy="432766"/>
            </a:xfrm>
            <a:prstGeom prst="heart">
              <a:avLst/>
            </a:prstGeom>
            <a:solidFill>
              <a:srgbClr val="FF0000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5" name="Группа 24"/>
          <p:cNvGrpSpPr/>
          <p:nvPr/>
        </p:nvGrpSpPr>
        <p:grpSpPr>
          <a:xfrm>
            <a:off x="1090032" y="995422"/>
            <a:ext cx="3343069" cy="5405377"/>
            <a:chOff x="546025" y="633521"/>
            <a:chExt cx="3343069" cy="6010347"/>
          </a:xfrm>
        </p:grpSpPr>
        <p:sp>
          <p:nvSpPr>
            <p:cNvPr id="7" name="Стрелка вправо 6"/>
            <p:cNvSpPr/>
            <p:nvPr/>
          </p:nvSpPr>
          <p:spPr>
            <a:xfrm rot="5400000">
              <a:off x="2064275" y="2777118"/>
              <a:ext cx="698091" cy="521109"/>
            </a:xfrm>
            <a:prstGeom prst="rightArrow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4" name="Пятно 1 3"/>
            <p:cNvSpPr/>
            <p:nvPr/>
          </p:nvSpPr>
          <p:spPr>
            <a:xfrm>
              <a:off x="1192191" y="3490894"/>
              <a:ext cx="2615879" cy="1369113"/>
            </a:xfrm>
            <a:prstGeom prst="irregularSeal1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Случайная выборка </a:t>
              </a: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1319514" y="5685108"/>
              <a:ext cx="2187615" cy="891251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Все оценщики</a:t>
              </a:r>
            </a:p>
          </p:txBody>
        </p:sp>
        <p:sp>
          <p:nvSpPr>
            <p:cNvPr id="11" name="Стрелка вправо 10"/>
            <p:cNvSpPr/>
            <p:nvPr/>
          </p:nvSpPr>
          <p:spPr>
            <a:xfrm rot="5400000">
              <a:off x="2064275" y="4960070"/>
              <a:ext cx="698091" cy="521109"/>
            </a:xfrm>
            <a:prstGeom prst="rightArrow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8" name="Блок-схема: магнитный диск 7"/>
            <p:cNvSpPr/>
            <p:nvPr/>
          </p:nvSpPr>
          <p:spPr>
            <a:xfrm>
              <a:off x="1481560" y="969187"/>
              <a:ext cx="1632030" cy="1591647"/>
            </a:xfrm>
            <a:prstGeom prst="flowChartMagneticDisk">
              <a:avLst/>
            </a:prstGeom>
            <a:noFill/>
            <a:ln w="571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solidFill>
                    <a:schemeClr val="tx1"/>
                  </a:solidFill>
                </a:rPr>
                <a:t>Заявки МИК</a:t>
              </a:r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546025" y="633521"/>
              <a:ext cx="3343069" cy="6010347"/>
            </a:xfrm>
            <a:prstGeom prst="rect">
              <a:avLst/>
            </a:prstGeom>
            <a:noFill/>
            <a:ln w="381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1620456" y="509285"/>
            <a:ext cx="243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СЕЙЧАС</a:t>
            </a:r>
            <a:endParaRPr lang="ru-RU" dirty="0"/>
          </a:p>
        </p:txBody>
      </p:sp>
      <p:sp>
        <p:nvSpPr>
          <p:cNvPr id="28" name="TextBox 27"/>
          <p:cNvSpPr txBox="1"/>
          <p:nvPr/>
        </p:nvSpPr>
        <p:spPr>
          <a:xfrm>
            <a:off x="7178260" y="533935"/>
            <a:ext cx="24306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ПЛАНИРУЕТСЯ</a:t>
            </a:r>
            <a:endParaRPr lang="ru-RU" dirty="0"/>
          </a:p>
        </p:txBody>
      </p:sp>
      <p:sp>
        <p:nvSpPr>
          <p:cNvPr id="29" name="TextBox 28"/>
          <p:cNvSpPr txBox="1"/>
          <p:nvPr/>
        </p:nvSpPr>
        <p:spPr>
          <a:xfrm>
            <a:off x="428319" y="6447387"/>
            <a:ext cx="11636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ФОКУС НА ЛОКАЛЬНЫЕ</a:t>
            </a:r>
            <a:r>
              <a:rPr kumimoji="0" lang="ru-RU" sz="2400" b="1" i="0" u="none" strike="noStrike" kern="1200" cap="none" spc="0" normalizeH="0" noProof="0" dirty="0" smtClean="0">
                <a:ln>
                  <a:noFill/>
                </a:ln>
                <a:solidFill>
                  <a:srgbClr val="2CAD7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ОЦЕНОЧНЫЕ КОМПАНИИ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rgbClr val="2CAD7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86913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28319" cy="685800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28319" y="0"/>
            <a:ext cx="117636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b="1" dirty="0">
                <a:solidFill>
                  <a:srgbClr val="2BA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Вопросы и Решение проблем</a:t>
            </a:r>
          </a:p>
        </p:txBody>
      </p:sp>
      <p:sp>
        <p:nvSpPr>
          <p:cNvPr id="3" name="Овал 2"/>
          <p:cNvSpPr/>
          <p:nvPr/>
        </p:nvSpPr>
        <p:spPr>
          <a:xfrm>
            <a:off x="11373983" y="6276975"/>
            <a:ext cx="464457" cy="464457"/>
          </a:xfrm>
          <a:prstGeom prst="ellipse">
            <a:avLst/>
          </a:prstGeom>
          <a:solidFill>
            <a:srgbClr val="2CAD7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5</a:t>
            </a:r>
            <a:endParaRPr lang="ru-RU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0598" y="2110154"/>
            <a:ext cx="11324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случае возникновения проблем или вопросов, Вы можете заглянуть во вкладку «ВОПРОСЫ-ОТВЕТЫ», а также мы всегда готовы ответить по электронному адресу: 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ocenkapartners@domclick.ru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 </a:t>
            </a: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телефону 8 800 700 06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39, также Вы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можете воспользоваться кнопкой «Помощь» для регистрации заявки по Вашему вопросу.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aseline="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Обо всех новостях изменения функционала и исправления ошибок Вы можете узнать, подключившись к каналу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в Телеграмм: </a:t>
            </a:r>
            <a:r>
              <a:rPr lang="en-US" sz="2000" dirty="0">
                <a:hlinkClick r:id="rId4"/>
              </a:rPr>
              <a:t>https://t.me/OcenkaDomclick</a:t>
            </a:r>
            <a:endParaRPr lang="ru-RU" sz="2000" dirty="0"/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48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428319" cy="685800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428319" y="0"/>
            <a:ext cx="117636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ru-RU" sz="2800" b="1" dirty="0" smtClean="0">
                <a:solidFill>
                  <a:srgbClr val="2BAD7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Часто задаваемые вопросы</a:t>
            </a:r>
            <a:endParaRPr lang="ru-RU" sz="2800" b="1" dirty="0">
              <a:solidFill>
                <a:srgbClr val="2BAD7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28318" y="570718"/>
            <a:ext cx="1157462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первичной регистрации система требует 2 телефона на Руководителя и оценщика. Если Руководитель и Оценщик в одном лице, возможно использование 1-го тел.?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нет, настройки системы не позволят использовать 1 телефон. Пожалуйста, используйте второй телефон для регистрации 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 какого момента времени отсчитывается длительность подготовки отчета оценки? – с момента оплаты Заказчиком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Почему, когда Агентство недвижимости (АН) пересылает заявку на ОК последняя видит ее только на следующий день? – ОК видит заявку после ее оплаты Заказчиком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Какой нормативный срок Банка по подготовке отчета оценки после оплаты Заказчиком. – по Договору 2 дня на согласование с Заказчиком даты осмотра и 3 дня на составление отчета, </a:t>
            </a:r>
            <a:r>
              <a:rPr lang="ru-RU" sz="1300" b="1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Банк стремится максимально полно и качественно удовлетворить требования Заказчика. Банк надеется, что ОК также разделяют эти стремления, что подтверждается текущим средним временем подготовки отчета – 2 дня.</a:t>
            </a: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Где можно узнать о новостях по функционалу 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чтобы быть в курсе изменений, пожалуйста,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одключитесь к телеграмм-каналу: </a:t>
            </a:r>
            <a:r>
              <a:rPr lang="en-US" sz="1300" dirty="0">
                <a:hlinkClick r:id="rId3"/>
              </a:rPr>
              <a:t>https://</a:t>
            </a:r>
            <a:r>
              <a:rPr lang="en-US" sz="1300" dirty="0" smtClean="0">
                <a:hlinkClick r:id="rId3"/>
              </a:rPr>
              <a:t>t.me/OcenkaDomclick</a:t>
            </a:r>
            <a:endParaRPr lang="ru-RU" sz="1300" dirty="0" smtClean="0"/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ОК может провести в 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оценку по загородной недвижимости (в частности дома на земле)? – можно зайти в «Расширенный режим», внести данные по Заказчику, загрузить и подписать 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УКЭП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сформированный в собственной системе оценщика отчет оценки. Банк работает над возможностью оформления таких объектов непосредственно в 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EVA.</a:t>
            </a:r>
            <a:endParaRPr lang="ru-RU" sz="13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каком формате необходимо подписывать отчет об оценке? – Банк просит своих партнеров загружать и подписывать документы в формате 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.pdf.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Размер файла должен быть до 15 мегабайт. В свою очередь, Банк реализует доработку </a:t>
            </a:r>
            <a:r>
              <a:rPr lang="ru-RU" sz="13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автоформатирования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документа в </a:t>
            </a:r>
            <a:r>
              <a:rPr lang="en-US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pdf. </a:t>
            </a:r>
            <a:endParaRPr lang="ru-RU" sz="13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Экспликация и поэтажный план – один документ, прошитый и заверенный печатью, а в системе это 2 окна. Куда погружать печать, заверяющую прошивку? – в любое из этих 2-х окон.</a:t>
            </a:r>
          </a:p>
          <a:p>
            <a:pPr marL="457200" lvl="0" indent="-457200" algn="just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  <a:defRPr/>
            </a:pP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Нет возможности связаться с </a:t>
            </a:r>
            <a:r>
              <a:rPr lang="ru-RU" sz="13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МИКом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после получения заявки для уточнения документов? – это проблема присутствует в новой системе ПОЛ (партнер-он-</a:t>
            </a:r>
            <a:r>
              <a:rPr lang="ru-RU" sz="13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лайн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система </a:t>
            </a:r>
            <a:r>
              <a:rPr lang="ru-RU" sz="13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МИКа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Банк работает над ее решением. Пока доработки не вступили в силу, пожалуйста, обращайтесь для уточнения информации непосредственно к Заказчику (инфо имеется в заявке) либо и у контактного лица. Если Вы видите контакт </a:t>
            </a:r>
            <a:r>
              <a:rPr lang="ru-RU" sz="13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МИКа</a:t>
            </a:r>
            <a:r>
              <a:rPr lang="ru-RU" sz="13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(работает старый ПОЛ) у Вас есть возможность выбрать тип недостающего документа либо указать иное и дать свои комментарии, а так же связаться с </a:t>
            </a:r>
            <a:r>
              <a:rPr lang="ru-RU" sz="1300" dirty="0" err="1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МИКом</a:t>
            </a:r>
            <a:r>
              <a:rPr lang="ru-RU" sz="13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+mj-lt"/>
              <a:buAutoNum type="arabicPeriod"/>
              <a:tabLst/>
              <a:defRPr/>
            </a:pPr>
            <a:endParaRPr lang="ru-RU" sz="13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422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0" y="0"/>
            <a:ext cx="1217698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879676" y="2485434"/>
            <a:ext cx="103593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defRPr/>
            </a:pPr>
            <a:r>
              <a:rPr lang="ru-RU" sz="4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СПАСИБО</a:t>
            </a:r>
            <a:endParaRPr lang="ru-RU" sz="105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76794" y="5740309"/>
            <a:ext cx="2046021" cy="372376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35354" y="5539261"/>
            <a:ext cx="1850898" cy="694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5924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510" y="0"/>
            <a:ext cx="12176980" cy="685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5414" y="3105397"/>
            <a:ext cx="3645735" cy="663524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63018" y="2724392"/>
            <a:ext cx="3298053" cy="1236770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876864" y="3005138"/>
            <a:ext cx="45925" cy="7637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9637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16907</TotalTime>
  <Words>888</Words>
  <Application>Microsoft Office PowerPoint</Application>
  <PresentationFormat>Произвольный</PresentationFormat>
  <Paragraphs>119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Виталий Александрович. Бугров</dc:creator>
  <cp:lastModifiedBy>User</cp:lastModifiedBy>
  <cp:revision>479</cp:revision>
  <dcterms:created xsi:type="dcterms:W3CDTF">2016-08-01T09:36:56Z</dcterms:created>
  <dcterms:modified xsi:type="dcterms:W3CDTF">2019-05-20T09:21:13Z</dcterms:modified>
</cp:coreProperties>
</file>