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04257"/>
            <a:ext cx="8825658" cy="2833007"/>
          </a:xfrm>
        </p:spPr>
        <p:txBody>
          <a:bodyPr/>
          <a:lstStyle/>
          <a:p>
            <a:r>
              <a:rPr lang="ru-RU" sz="6500" b="1" dirty="0" smtClean="0"/>
              <a:t>НЕДВИЖИМОСТЬ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500" dirty="0" smtClean="0"/>
              <a:t>НОВШЕСТВА И ПРАКТИКА</a:t>
            </a:r>
            <a:endParaRPr lang="ru-RU" sz="4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9446" y="4724400"/>
            <a:ext cx="10440145" cy="1549400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САДРЕЕВ РУСЛАН РАИТОВИЧ</a:t>
            </a:r>
          </a:p>
          <a:p>
            <a:r>
              <a:rPr lang="ru-RU" sz="20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ВИЦЕ-ПРЕЗИДЕНТ Гильдии </a:t>
            </a:r>
            <a:r>
              <a:rPr lang="ru-RU" sz="2000" b="1" dirty="0" err="1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риэлторов</a:t>
            </a:r>
            <a:r>
              <a:rPr lang="ru-RU" sz="20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республики Татарстан</a:t>
            </a:r>
          </a:p>
          <a:p>
            <a:r>
              <a:rPr lang="ru-RU" sz="2000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Директор Юридического агентства «Премьер»</a:t>
            </a:r>
          </a:p>
          <a:p>
            <a:r>
              <a:rPr lang="ru-RU" sz="20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																	27 ноября </a:t>
            </a:r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2019</a:t>
            </a:r>
            <a:endParaRPr lang="ru-RU" sz="2000" b="1" dirty="0">
              <a:solidFill>
                <a:schemeClr val="accent2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9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259047" cy="706964"/>
          </a:xfrm>
        </p:spPr>
        <p:txBody>
          <a:bodyPr/>
          <a:lstStyle/>
          <a:p>
            <a:r>
              <a:rPr lang="ru-RU" dirty="0" smtClean="0"/>
              <a:t>    РАЗВИТИЕ РЫНКА НЕДВИЖИМОСТИ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0" y="2222500"/>
            <a:ext cx="10756900" cy="44323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СССР - запрет сделок с недвижимостью</a:t>
            </a:r>
          </a:p>
          <a:p>
            <a:r>
              <a:rPr lang="ru-RU" b="1" dirty="0" smtClean="0"/>
              <a:t>1991 - принят </a:t>
            </a:r>
            <a:r>
              <a:rPr lang="ru-RU" b="1" dirty="0"/>
              <a:t>закон </a:t>
            </a:r>
            <a:r>
              <a:rPr lang="ru-RU" b="1" dirty="0" smtClean="0"/>
              <a:t>о </a:t>
            </a:r>
            <a:r>
              <a:rPr lang="ru-RU" b="1" dirty="0"/>
              <a:t>приватизации жилищного фонда в </a:t>
            </a:r>
            <a:r>
              <a:rPr lang="ru-RU" b="1" dirty="0" smtClean="0"/>
              <a:t>РФ № 1541-1</a:t>
            </a:r>
          </a:p>
          <a:p>
            <a:r>
              <a:rPr lang="ru-RU" b="1" dirty="0" smtClean="0"/>
              <a:t>1993 - Основы </a:t>
            </a:r>
            <a:r>
              <a:rPr lang="ru-RU" b="1" dirty="0"/>
              <a:t>законодательства Российской Федерации о </a:t>
            </a:r>
            <a:r>
              <a:rPr lang="ru-RU" b="1" dirty="0" smtClean="0"/>
              <a:t>нотариате</a:t>
            </a:r>
            <a:endParaRPr lang="ru-RU" b="1" dirty="0"/>
          </a:p>
          <a:p>
            <a:r>
              <a:rPr lang="ru-RU" b="1" dirty="0" smtClean="0"/>
              <a:t>1997 - О </a:t>
            </a:r>
            <a:r>
              <a:rPr lang="ru-RU" b="1" dirty="0" err="1" smtClean="0"/>
              <a:t>гос.регистрации</a:t>
            </a:r>
            <a:r>
              <a:rPr lang="ru-RU" b="1" dirty="0" smtClean="0"/>
              <a:t> </a:t>
            </a:r>
            <a:r>
              <a:rPr lang="ru-RU" b="1" dirty="0"/>
              <a:t>прав на недвижимое имущество и сделок с ним" </a:t>
            </a:r>
            <a:r>
              <a:rPr lang="ru-RU" b="1" dirty="0" smtClean="0"/>
              <a:t>№ 122-ФЗ</a:t>
            </a:r>
          </a:p>
          <a:p>
            <a:r>
              <a:rPr lang="ru-RU" b="1" dirty="0" smtClean="0"/>
              <a:t>1998 - </a:t>
            </a:r>
            <a:r>
              <a:rPr lang="ru-RU" b="1" dirty="0"/>
              <a:t>"Об ипотеке (залоге недвижимости)" </a:t>
            </a:r>
            <a:r>
              <a:rPr lang="ru-RU" b="1" dirty="0" smtClean="0"/>
              <a:t>№ 102-ФЗ</a:t>
            </a:r>
          </a:p>
          <a:p>
            <a:r>
              <a:rPr lang="ru-RU" b="1" dirty="0" smtClean="0"/>
              <a:t>2004 - Жилищный </a:t>
            </a:r>
            <a:r>
              <a:rPr lang="ru-RU" b="1" dirty="0"/>
              <a:t>кодекс Российской </a:t>
            </a:r>
            <a:r>
              <a:rPr lang="ru-RU" b="1" dirty="0" smtClean="0"/>
              <a:t>Федерации </a:t>
            </a:r>
          </a:p>
          <a:p>
            <a:r>
              <a:rPr lang="ru-RU" b="1" dirty="0" smtClean="0"/>
              <a:t>2004 - </a:t>
            </a:r>
            <a:r>
              <a:rPr lang="ru-RU" b="1" dirty="0"/>
              <a:t>Об участии в долевом строительстве </a:t>
            </a:r>
            <a:r>
              <a:rPr lang="ru-RU" b="1" dirty="0" smtClean="0"/>
              <a:t>№ 214-ФЗ</a:t>
            </a:r>
          </a:p>
          <a:p>
            <a:r>
              <a:rPr lang="ru-RU" b="1" dirty="0" smtClean="0"/>
              <a:t>2006 </a:t>
            </a:r>
            <a:r>
              <a:rPr lang="en-US" b="1" dirty="0" smtClean="0"/>
              <a:t>- </a:t>
            </a:r>
            <a:r>
              <a:rPr lang="ru-RU" b="1" dirty="0" smtClean="0"/>
              <a:t>Закон о дачной амнистии № 93-ФЗ</a:t>
            </a:r>
          </a:p>
          <a:p>
            <a:r>
              <a:rPr lang="ru-RU" b="1" dirty="0" smtClean="0"/>
              <a:t>2006 - </a:t>
            </a:r>
            <a:r>
              <a:rPr lang="ru-RU" b="1" dirty="0"/>
              <a:t>О </a:t>
            </a:r>
            <a:r>
              <a:rPr lang="ru-RU" b="1" dirty="0" smtClean="0"/>
              <a:t>дополнительных мерах </a:t>
            </a:r>
            <a:r>
              <a:rPr lang="ru-RU" b="1" dirty="0" err="1" smtClean="0"/>
              <a:t>гос.поддержки</a:t>
            </a:r>
            <a:r>
              <a:rPr lang="ru-RU" b="1" dirty="0" smtClean="0"/>
              <a:t> </a:t>
            </a:r>
            <a:r>
              <a:rPr lang="ru-RU" b="1" dirty="0"/>
              <a:t>семей, имеющих </a:t>
            </a:r>
            <a:r>
              <a:rPr lang="ru-RU" b="1" dirty="0" smtClean="0"/>
              <a:t>детей № 256-ФЗ</a:t>
            </a:r>
          </a:p>
          <a:p>
            <a:r>
              <a:rPr lang="ru-RU" b="1" dirty="0" smtClean="0"/>
              <a:t>2016 </a:t>
            </a:r>
            <a:r>
              <a:rPr lang="en-US" b="1" dirty="0" smtClean="0"/>
              <a:t>-</a:t>
            </a:r>
            <a:r>
              <a:rPr lang="ru-RU" b="1" dirty="0" smtClean="0"/>
              <a:t> введение обязательного нотариального удостоверения некоторых </a:t>
            </a:r>
            <a:r>
              <a:rPr lang="ru-RU" b="1" dirty="0" smtClean="0"/>
              <a:t>видов </a:t>
            </a:r>
            <a:r>
              <a:rPr lang="ru-RU" b="1" dirty="0" smtClean="0"/>
              <a:t>сделок</a:t>
            </a:r>
          </a:p>
          <a:p>
            <a:r>
              <a:rPr lang="ru-RU" b="1" dirty="0" smtClean="0"/>
              <a:t>2017 </a:t>
            </a:r>
            <a:r>
              <a:rPr lang="en-US" b="1" dirty="0" smtClean="0"/>
              <a:t>-</a:t>
            </a:r>
            <a:r>
              <a:rPr lang="ru-RU" b="1" dirty="0" smtClean="0"/>
              <a:t> новый закон «О государственной регистрации недвижимости» № 218-ФЗ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4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74700" y="973668"/>
            <a:ext cx="9880599" cy="842432"/>
          </a:xfrm>
        </p:spPr>
        <p:txBody>
          <a:bodyPr/>
          <a:lstStyle/>
          <a:p>
            <a:r>
              <a:rPr lang="ru-RU" dirty="0" smtClean="0"/>
              <a:t>НОВШЕСТВА В ПРОЦЕДУРЕ ОФОРМЛЕНИЯ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5900" y="2260600"/>
            <a:ext cx="11430000" cy="4445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сокращение сроков регистрации</a:t>
            </a:r>
          </a:p>
          <a:p>
            <a:r>
              <a:rPr lang="ru-RU" b="1" dirty="0"/>
              <a:t>слияние ЕГРП и ГКН путем создания ЕГРН</a:t>
            </a:r>
          </a:p>
          <a:p>
            <a:r>
              <a:rPr lang="ru-RU" b="1" dirty="0"/>
              <a:t>перевод всех данных о правах в электронный вид</a:t>
            </a:r>
          </a:p>
          <a:p>
            <a:r>
              <a:rPr lang="ru-RU" b="1" dirty="0"/>
              <a:t>возможность одновременного оформления кадастрового учета и регистрации прав (можно также и отдельно)</a:t>
            </a:r>
          </a:p>
          <a:p>
            <a:r>
              <a:rPr lang="ru-RU" b="1" dirty="0"/>
              <a:t>личный кабинет на сайте </a:t>
            </a:r>
            <a:r>
              <a:rPr lang="ru-RU" b="1" dirty="0" err="1"/>
              <a:t>Росреестра</a:t>
            </a:r>
            <a:r>
              <a:rPr lang="ru-RU" b="1" dirty="0"/>
              <a:t> возможность запроса и правах и ограничениях онлайн (с помощью индивидуального ключа доступа)</a:t>
            </a:r>
          </a:p>
          <a:p>
            <a:r>
              <a:rPr lang="ru-RU" b="1" dirty="0"/>
              <a:t>сокращение объема предоставляемых в регистрирующий орган документов </a:t>
            </a:r>
          </a:p>
          <a:p>
            <a:r>
              <a:rPr lang="ru-RU" b="1" dirty="0"/>
              <a:t>экстерриториальный принцип регистрации прав и сделок</a:t>
            </a:r>
          </a:p>
          <a:p>
            <a:r>
              <a:rPr lang="ru-RU" b="1" dirty="0"/>
              <a:t>переход государственных и муниципальных органов на электронный документооборот</a:t>
            </a:r>
          </a:p>
          <a:p>
            <a:r>
              <a:rPr lang="ru-RU" b="1" dirty="0"/>
              <a:t>возможность электронной регистрации</a:t>
            </a:r>
          </a:p>
          <a:p>
            <a:r>
              <a:rPr lang="ru-RU" b="1" dirty="0"/>
              <a:t>переход к приему заявлений через МФЦ</a:t>
            </a:r>
          </a:p>
          <a:p>
            <a:r>
              <a:rPr lang="ru-RU" b="1" dirty="0"/>
              <a:t>рост количества кадастровых инженеров (подготовка технических и межевых планов)</a:t>
            </a:r>
          </a:p>
          <a:p>
            <a:r>
              <a:rPr lang="ru-RU" b="1" dirty="0"/>
              <a:t>антикоррупционные действия - сокращение каналов контактов между заявителем и специалистом принимающим решение о регистрации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21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703547" cy="706964"/>
          </a:xfrm>
        </p:spPr>
        <p:txBody>
          <a:bodyPr/>
          <a:lstStyle/>
          <a:p>
            <a:pPr algn="ctr"/>
            <a:r>
              <a:rPr lang="ru-RU" dirty="0" smtClean="0"/>
              <a:t>ОСНОВНЫЕ НОВШЕСТВА В ЗАКОНОДАТЕЛЬСТВЕ О НЕДВИЖИМОСТИ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703545" cy="3416300"/>
          </a:xfrm>
        </p:spPr>
        <p:txBody>
          <a:bodyPr/>
          <a:lstStyle/>
          <a:p>
            <a:r>
              <a:rPr lang="ru-RU" b="1" dirty="0"/>
              <a:t>введение обязательного нотариального удостоверения некоторых сделок (сделки </a:t>
            </a:r>
            <a:r>
              <a:rPr lang="ru-RU" b="1" dirty="0" smtClean="0"/>
              <a:t>имуществом </a:t>
            </a:r>
            <a:r>
              <a:rPr lang="ru-RU" b="1" dirty="0" smtClean="0"/>
              <a:t>несовершеннолетних и недееспособных, соглашение об определении долей)</a:t>
            </a:r>
            <a:endParaRPr lang="ru-RU" b="1" dirty="0"/>
          </a:p>
          <a:p>
            <a:r>
              <a:rPr lang="ru-RU" b="1" dirty="0"/>
              <a:t>изменения законодательства в сфере долевого участия (переход к проектному финансированию, введение </a:t>
            </a:r>
            <a:r>
              <a:rPr lang="ru-RU" b="1" dirty="0" smtClean="0"/>
              <a:t>обязательных </a:t>
            </a:r>
            <a:r>
              <a:rPr lang="ru-RU" b="1" dirty="0" err="1" smtClean="0"/>
              <a:t>эскроу</a:t>
            </a:r>
            <a:r>
              <a:rPr lang="ru-RU" b="1" dirty="0" smtClean="0"/>
              <a:t>-счетов           по </a:t>
            </a:r>
            <a:r>
              <a:rPr lang="ru-RU" b="1" dirty="0" smtClean="0"/>
              <a:t>одному на </a:t>
            </a:r>
            <a:r>
              <a:rPr lang="ru-RU" b="1" dirty="0"/>
              <a:t>один </a:t>
            </a:r>
            <a:r>
              <a:rPr lang="ru-RU" b="1" dirty="0" smtClean="0"/>
              <a:t>проект застройщика)</a:t>
            </a:r>
            <a:endParaRPr lang="ru-RU" b="1" dirty="0"/>
          </a:p>
          <a:p>
            <a:r>
              <a:rPr lang="ru-RU" b="1" dirty="0" smtClean="0"/>
              <a:t>сокращение области применения «дачной амнистии»</a:t>
            </a:r>
            <a:endParaRPr lang="ru-RU" b="1" dirty="0"/>
          </a:p>
          <a:p>
            <a:r>
              <a:rPr lang="ru-RU" b="1" dirty="0"/>
              <a:t>ужесточение контроля за самовольными постройками и перепланировками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96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ДРАЙВЕРЫ РЫНКА НЕДВИЖИМОСТИ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94045" cy="3810000"/>
          </a:xfrm>
        </p:spPr>
        <p:txBody>
          <a:bodyPr>
            <a:normAutofit/>
          </a:bodyPr>
          <a:lstStyle/>
          <a:p>
            <a:r>
              <a:rPr lang="ru-RU" sz="2000" b="1" dirty="0"/>
              <a:t>увеличение </a:t>
            </a:r>
            <a:r>
              <a:rPr lang="ru-RU" sz="2000" b="1" dirty="0" smtClean="0"/>
              <a:t>объема предложений и рост спроса </a:t>
            </a:r>
          </a:p>
          <a:p>
            <a:r>
              <a:rPr lang="ru-RU" sz="2000" b="1" dirty="0" smtClean="0"/>
              <a:t>повышение прозрачности </a:t>
            </a:r>
            <a:r>
              <a:rPr lang="ru-RU" sz="2000" b="1" dirty="0"/>
              <a:t>сделок и упрощение </a:t>
            </a:r>
            <a:r>
              <a:rPr lang="ru-RU" sz="2000" b="1" dirty="0" smtClean="0"/>
              <a:t>процедур получения информации </a:t>
            </a:r>
          </a:p>
          <a:p>
            <a:r>
              <a:rPr lang="ru-RU" sz="2000" b="1" dirty="0" smtClean="0"/>
              <a:t>упрощение процедуры оформления сделок</a:t>
            </a:r>
            <a:endParaRPr lang="ru-RU" sz="2000" b="1" dirty="0"/>
          </a:p>
          <a:p>
            <a:r>
              <a:rPr lang="ru-RU" sz="2000" b="1" dirty="0" smtClean="0"/>
              <a:t>снижение ипотечных ставок и рост </a:t>
            </a:r>
            <a:r>
              <a:rPr lang="ru-RU" sz="2000" b="1" dirty="0"/>
              <a:t>количества ипотечных сделок </a:t>
            </a:r>
          </a:p>
          <a:p>
            <a:r>
              <a:rPr lang="ru-RU" sz="2000" b="1" dirty="0" smtClean="0"/>
              <a:t>развитие долевого строительства и разнообразие </a:t>
            </a:r>
            <a:r>
              <a:rPr lang="ru-RU" sz="2000" b="1" dirty="0"/>
              <a:t>предложений от застройщиков</a:t>
            </a:r>
          </a:p>
          <a:p>
            <a:r>
              <a:rPr lang="ru-RU" sz="2000" b="1" dirty="0" smtClean="0"/>
              <a:t>привлекательность недвижимости в качестве объекта для инвестирования (рост </a:t>
            </a:r>
            <a:r>
              <a:rPr lang="ru-RU" sz="2000" b="1" dirty="0"/>
              <a:t>цен на недвижимость за 15 </a:t>
            </a:r>
            <a:r>
              <a:rPr lang="ru-RU" sz="2000" b="1" dirty="0" smtClean="0"/>
              <a:t>лет составил </a:t>
            </a:r>
            <a:r>
              <a:rPr lang="en-US" sz="2000" b="1" dirty="0" smtClean="0"/>
              <a:t>~1000</a:t>
            </a:r>
            <a:r>
              <a:rPr lang="ru-RU" sz="2000" b="1" dirty="0" smtClean="0"/>
              <a:t>%) </a:t>
            </a:r>
            <a:endParaRPr lang="ru-RU" sz="20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9165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100" y="973668"/>
            <a:ext cx="8100266" cy="706964"/>
          </a:xfrm>
        </p:spPr>
        <p:txBody>
          <a:bodyPr/>
          <a:lstStyle/>
          <a:p>
            <a:pPr algn="ctr"/>
            <a:r>
              <a:rPr lang="ru-RU" dirty="0" smtClean="0"/>
              <a:t>ВЗАИМОДЕЙСТВИЕ РИЭЛТОРОВ </a:t>
            </a:r>
            <a:br>
              <a:rPr lang="ru-RU" dirty="0" smtClean="0"/>
            </a:br>
            <a:r>
              <a:rPr lang="ru-RU" dirty="0" smtClean="0"/>
              <a:t>И ОЦЕНЩИКОВ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98845" cy="37465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оформление </a:t>
            </a:r>
            <a:r>
              <a:rPr lang="ru-RU" sz="2800" b="1" dirty="0"/>
              <a:t>ипотечных </a:t>
            </a:r>
            <a:r>
              <a:rPr lang="ru-RU" sz="2800" b="1" dirty="0" smtClean="0"/>
              <a:t>сделок (отчет для банка)</a:t>
            </a:r>
          </a:p>
          <a:p>
            <a:r>
              <a:rPr lang="ru-RU" sz="2800" b="1" dirty="0" smtClean="0"/>
              <a:t>рефинансирование кредитов </a:t>
            </a:r>
          </a:p>
          <a:p>
            <a:r>
              <a:rPr lang="ru-RU" sz="2800" b="1" dirty="0" smtClean="0"/>
              <a:t>передача объекта клиента в залог</a:t>
            </a:r>
          </a:p>
          <a:p>
            <a:r>
              <a:rPr lang="ru-RU" sz="2800" b="1" dirty="0" smtClean="0"/>
              <a:t>регистрация права собственности на </a:t>
            </a:r>
            <a:r>
              <a:rPr lang="ru-RU" sz="2800" b="1" dirty="0" smtClean="0"/>
              <a:t>«ипотечную» квартиру </a:t>
            </a:r>
            <a:r>
              <a:rPr lang="ru-RU" sz="2800" b="1" dirty="0"/>
              <a:t>после сдачи </a:t>
            </a:r>
            <a:r>
              <a:rPr lang="ru-RU" sz="2800" b="1" dirty="0" smtClean="0"/>
              <a:t>дома застройщиком </a:t>
            </a:r>
            <a:endParaRPr lang="ru-RU" sz="2800" b="1" dirty="0" smtClean="0"/>
          </a:p>
          <a:p>
            <a:r>
              <a:rPr lang="ru-RU" sz="2800" b="1" dirty="0" smtClean="0"/>
              <a:t>иные случаи (раздел имущества, судебные споры)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89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017747" cy="706964"/>
          </a:xfrm>
        </p:spPr>
        <p:txBody>
          <a:bodyPr/>
          <a:lstStyle/>
          <a:p>
            <a:pPr algn="ctr"/>
            <a:r>
              <a:rPr lang="ru-RU" dirty="0" smtClean="0"/>
              <a:t>   ПРОБЛЕМНЫЕ 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0" y="2603500"/>
            <a:ext cx="10718801" cy="3771900"/>
          </a:xfrm>
        </p:spPr>
        <p:txBody>
          <a:bodyPr>
            <a:normAutofit/>
          </a:bodyPr>
          <a:lstStyle/>
          <a:p>
            <a:r>
              <a:rPr lang="ru-RU" b="1" dirty="0"/>
              <a:t>шаблонный подход к подготовке отчета об оценке</a:t>
            </a:r>
          </a:p>
          <a:p>
            <a:r>
              <a:rPr lang="ru-RU" b="1" dirty="0" smtClean="0"/>
              <a:t>определение </a:t>
            </a:r>
            <a:r>
              <a:rPr lang="ru-RU" b="1" dirty="0"/>
              <a:t>реальной цены </a:t>
            </a:r>
            <a:r>
              <a:rPr lang="ru-RU" b="1" dirty="0" smtClean="0"/>
              <a:t>объекта: оценщиком не </a:t>
            </a:r>
            <a:r>
              <a:rPr lang="ru-RU" b="1" dirty="0"/>
              <a:t>учитываются такие характеристики как </a:t>
            </a:r>
            <a:r>
              <a:rPr lang="ru-RU" b="1" dirty="0" smtClean="0"/>
              <a:t>индивидуальная внутренняя </a:t>
            </a:r>
            <a:r>
              <a:rPr lang="ru-RU" b="1" dirty="0"/>
              <a:t>отделка, </a:t>
            </a:r>
            <a:r>
              <a:rPr lang="ru-RU" b="1" dirty="0" smtClean="0"/>
              <a:t>уникальность местоположения </a:t>
            </a:r>
            <a:r>
              <a:rPr lang="ru-RU" b="1" dirty="0"/>
              <a:t>по сравнению с аналогичными </a:t>
            </a:r>
            <a:r>
              <a:rPr lang="ru-RU" b="1" dirty="0" smtClean="0"/>
              <a:t>объектами </a:t>
            </a:r>
            <a:r>
              <a:rPr lang="ru-RU" b="1" dirty="0"/>
              <a:t>(дома, участки, иногда квартиры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оценщик не учитывает влияние </a:t>
            </a:r>
            <a:r>
              <a:rPr lang="ru-RU" b="1" dirty="0"/>
              <a:t>на цену таких факторов как сроки экспозиции объекта в </a:t>
            </a:r>
            <a:r>
              <a:rPr lang="ru-RU" b="1" dirty="0" smtClean="0"/>
              <a:t>рекламе, </a:t>
            </a:r>
            <a:r>
              <a:rPr lang="ru-RU" b="1" dirty="0"/>
              <a:t>наличие характеристик снижающих либо повышающих стоимость (перепланировка, налоговые последствия, соседство, перспективы </a:t>
            </a:r>
            <a:r>
              <a:rPr lang="ru-RU" b="1" dirty="0" smtClean="0"/>
              <a:t>района местонахождения </a:t>
            </a:r>
            <a:r>
              <a:rPr lang="ru-RU" b="1" dirty="0" err="1" smtClean="0"/>
              <a:t>обьекта</a:t>
            </a:r>
            <a:r>
              <a:rPr lang="ru-RU" b="1" dirty="0" smtClean="0"/>
              <a:t>, </a:t>
            </a:r>
            <a:r>
              <a:rPr lang="ru-RU" b="1" dirty="0"/>
              <a:t>вид из окон и </a:t>
            </a:r>
            <a:r>
              <a:rPr lang="ru-RU" b="1" dirty="0" err="1"/>
              <a:t>др</a:t>
            </a:r>
            <a:r>
              <a:rPr lang="ru-RU" b="1" dirty="0" smtClean="0"/>
              <a:t>)</a:t>
            </a:r>
            <a:endParaRPr lang="ru-RU" b="1" dirty="0"/>
          </a:p>
          <a:p>
            <a:r>
              <a:rPr lang="ru-RU" b="1" dirty="0"/>
              <a:t>Сроки подготовки отчета об оценке (3-5 дней много</a:t>
            </a:r>
            <a:r>
              <a:rPr lang="ru-RU" b="1" dirty="0" smtClean="0"/>
              <a:t>)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222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РАЗВИТИЯ СОТРУДНИЧЕСТВА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436845" cy="3568700"/>
          </a:xfrm>
        </p:spPr>
        <p:txBody>
          <a:bodyPr/>
          <a:lstStyle/>
          <a:p>
            <a:r>
              <a:rPr lang="ru-RU" b="1" dirty="0" smtClean="0"/>
              <a:t>повышение качества оказания услуг всех участников рынка недвижимости</a:t>
            </a:r>
          </a:p>
          <a:p>
            <a:r>
              <a:rPr lang="ru-RU" b="1" dirty="0" smtClean="0"/>
              <a:t>ускорение процедур взаимодействия между участниками рынка</a:t>
            </a:r>
          </a:p>
          <a:p>
            <a:r>
              <a:rPr lang="ru-RU" b="1" dirty="0" smtClean="0"/>
              <a:t>«укрупнение» основных игроков рынка недвижимости</a:t>
            </a:r>
          </a:p>
          <a:p>
            <a:r>
              <a:rPr lang="ru-RU" b="1" dirty="0" smtClean="0"/>
              <a:t>полный переход на электронный документооборот</a:t>
            </a:r>
          </a:p>
          <a:p>
            <a:r>
              <a:rPr lang="ru-RU" b="1" dirty="0" smtClean="0"/>
              <a:t>сокращение сроков подготовки исходной документации</a:t>
            </a:r>
          </a:p>
          <a:p>
            <a:r>
              <a:rPr lang="ru-RU" b="1" dirty="0" smtClean="0"/>
              <a:t>исключение (в некоторых случаях) предоставления отчета об оценке для банка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5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256554" y="1701801"/>
            <a:ext cx="9665445" cy="39370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7200" b="1" dirty="0" smtClean="0"/>
              <a:t>БЛАГОДАРЮ </a:t>
            </a:r>
            <a:r>
              <a:rPr lang="ru-RU" sz="7200" b="1" dirty="0" smtClean="0"/>
              <a:t>ЗА </a:t>
            </a:r>
            <a:r>
              <a:rPr lang="ru-RU" sz="7200" b="1" dirty="0" smtClean="0"/>
              <a:t>ВНИМАНИЕ !</a:t>
            </a:r>
            <a:br>
              <a:rPr lang="ru-RU" sz="7200" b="1" dirty="0" smtClean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36600" y="4400550"/>
            <a:ext cx="10490200" cy="16192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Садреев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Руслан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Раитович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+7 987 297 96 60</a:t>
            </a:r>
            <a:b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premier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16@mail.ru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1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530</Words>
  <Application>Microsoft Office PowerPoint</Application>
  <PresentationFormat>Произвольный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Совет директоров</vt:lpstr>
      <vt:lpstr>НЕДВИЖИМОСТЬ НОВШЕСТВА И ПРАКТИКА</vt:lpstr>
      <vt:lpstr>    РАЗВИТИЕ РЫНКА НЕДВИЖИМОСТИ                             В РОССИИ</vt:lpstr>
      <vt:lpstr>НОВШЕСТВА В ПРОЦЕДУРЕ ОФОРМЛЕНИЯ</vt:lpstr>
      <vt:lpstr>ОСНОВНЫЕ НОВШЕСТВА В ЗАКОНОДАТЕЛЬСТВЕ О НЕДВИЖИМОСТИ</vt:lpstr>
      <vt:lpstr>ДРАЙВЕРЫ РЫНКА НЕДВИЖИМОСТИ</vt:lpstr>
      <vt:lpstr>ВЗАИМОДЕЙСТВИЕ РИЭЛТОРОВ  И ОЦЕНЩИКОВ</vt:lpstr>
      <vt:lpstr>   ПРОБЛЕМНЫЕ ВОПРОСЫ </vt:lpstr>
      <vt:lpstr>ПЕРСПЕКТИВЫ РАЗВИТИЯ СОТРУДНИЧЕСТВА</vt:lpstr>
      <vt:lpstr>   БЛАГОДАРЮ ЗА ВНИМАНИЕ 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НЕДВИЖИМОСТЬ НОВШЕСТВА И ПРАКТИКА</dc:title>
  <dc:creator>RUS</dc:creator>
  <cp:lastModifiedBy>Руслан</cp:lastModifiedBy>
  <cp:revision>15</cp:revision>
  <dcterms:created xsi:type="dcterms:W3CDTF">2018-11-26T18:04:24Z</dcterms:created>
  <dcterms:modified xsi:type="dcterms:W3CDTF">2019-11-26T14:56:31Z</dcterms:modified>
</cp:coreProperties>
</file>