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485" r:id="rId2"/>
    <p:sldId id="487" r:id="rId3"/>
    <p:sldId id="528" r:id="rId4"/>
    <p:sldId id="488" r:id="rId5"/>
    <p:sldId id="531" r:id="rId6"/>
    <p:sldId id="538" r:id="rId7"/>
    <p:sldId id="537" r:id="rId8"/>
    <p:sldId id="536" r:id="rId9"/>
    <p:sldId id="525" r:id="rId10"/>
    <p:sldId id="539" r:id="rId11"/>
    <p:sldId id="526" r:id="rId12"/>
    <p:sldId id="505" r:id="rId13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F1A0393-C90F-45E8-A56B-E3B12211CF43}">
          <p14:sldIdLst>
            <p14:sldId id="485"/>
            <p14:sldId id="487"/>
            <p14:sldId id="528"/>
            <p14:sldId id="488"/>
            <p14:sldId id="531"/>
            <p14:sldId id="538"/>
            <p14:sldId id="537"/>
            <p14:sldId id="536"/>
            <p14:sldId id="530"/>
            <p14:sldId id="525"/>
            <p14:sldId id="526"/>
            <p14:sldId id="50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27" userDrawn="1">
          <p15:clr>
            <a:srgbClr val="A4A3A4"/>
          </p15:clr>
        </p15:guide>
        <p15:guide id="2" pos="3545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  <p15:guide id="4" pos="1186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2546" userDrawn="1">
          <p15:clr>
            <a:srgbClr val="A4A3A4"/>
          </p15:clr>
        </p15:guide>
        <p15:guide id="7" orient="horz" pos="32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" initials="А" lastIdx="1" clrIdx="0">
    <p:extLst>
      <p:ext uri="{19B8F6BF-5375-455C-9EA6-DF929625EA0E}">
        <p15:presenceInfo xmlns:p15="http://schemas.microsoft.com/office/powerpoint/2012/main" xmlns="" userId="Александ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02B4"/>
    <a:srgbClr val="3F6228"/>
    <a:srgbClr val="E303D3"/>
    <a:srgbClr val="F2F2F2"/>
    <a:srgbClr val="D3DCE5"/>
    <a:srgbClr val="A93313"/>
    <a:srgbClr val="9D521F"/>
    <a:srgbClr val="FFFF00"/>
    <a:srgbClr val="060606"/>
    <a:srgbClr val="4D82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527"/>
        <p:guide orient="horz" pos="3861"/>
        <p:guide orient="horz" pos="2546"/>
        <p:guide orient="horz" pos="3249"/>
        <p:guide pos="3545"/>
        <p:guide pos="118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58141-B331-44C9-9CEB-C82F6F6434C9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E7374-EA9D-47D6-AC7B-584B0A4DB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233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D8F76-97BF-4777-95DB-27C9331F6BF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CD1E4-5922-4C42-BBE1-12FA77798E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76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383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33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5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42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40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53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15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70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26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41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00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14E6-8981-425A-B219-5FD9667C7D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33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71339-D4BE-43D2-B096-9F0EC22199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0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1A721-A4CC-4225-9EAD-A7A1D0B8946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91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95E77-BE42-4051-AA73-B30A7B0E121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7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DCE19-3E6C-4026-AB08-1D2A07F8341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81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2178C-07D2-46B1-98EB-1FEF67580E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1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9C0E3-8A34-442B-886B-AD46B41F981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82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A39BB-421A-41CC-A512-668E55B1FDD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78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F2D6A-0C04-4080-AF9F-F37B1D31BC7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72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48C16-CFD9-42B7-A34B-6CA1F0646EE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00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362DF-F164-49AA-A1CE-6A8F431915B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85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4198B-458E-4EF1-A190-F0474A7D7CE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86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B1453-D71D-407F-97F0-D0CBECDC97A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26DC6-2DC4-452B-B163-FE3FF40472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1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4AB465F45396D2E90F06DC9CB954BDB0089A0E4516C9890A90B08B62C1AD1AFCBE8BDDFC5534D33957889A88E3C7209F27C91D6C25140F8AAAEBCC10r0E9J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158240" y="127652"/>
            <a:ext cx="10573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Расширенное заседание Комиссии по противодействию коррупции и Общественного совета 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2709" y="1567543"/>
            <a:ext cx="973618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итогах реализации мероприятий Дорожной карты в оценочной деятельности в 2022 году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Булгаков О.М., исполнительный директор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НП «Союз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оценщиков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РТ», член Общественного совета при МЗИО РТ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99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0287" y="1962958"/>
            <a:ext cx="7158444" cy="26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РЕАЛИЗАЦИИ ДОРОЖНОЙ КАРТЫ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оценки и сокращение числа оспариваемых сделок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нагрузки на муниципальные органы власти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доходов бюджетов всех уровней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0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7840" y="906961"/>
            <a:ext cx="9204959" cy="645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Считать эффективной совместную координацию мероприятий Дорожной карты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оценочной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сокращения расходов муниципальных бюджетов, предотвращения оспаривания сделок в судах и повышения качества оценки.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Предложить руководителям муниципальных районов обеспечить контроль за выполнением индикаторов Дорожной карты в части своевременного и достоверного мониторинга, представления прогноза сделок с муниципальным имуществом, полного охвата безвозмездной экспертной и консультационной поддержкой НП "Союз оценщиков РТ"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ПИЗО (УЗИО, КЗИО) 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направлениям оценки и действующим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оценщикам.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Предложить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МЗИО РТ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продолжить практику, совместных с экспертным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сообществом Союза,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 семинаров для    органов по управлению муниципальным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имуществом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оценочной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Рекомендовать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руководителям муниципальных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районов и Общественных советов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экспертным сообществом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Союза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оценочной деятельности в целях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противодействия коррупции, подготовки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высококвалифицированных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оценщиков и повышения качества оценки. 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49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2709" y="1567543"/>
            <a:ext cx="973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Выступление Президента 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НП «Союз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713" y="1003070"/>
            <a:ext cx="8433934" cy="63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97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2709" y="1567543"/>
            <a:ext cx="973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Выступление Президента 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НП «Со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6847" y="870857"/>
            <a:ext cx="8064136" cy="57140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/>
          <a:srcRect l="3000" t="14801"/>
          <a:stretch/>
        </p:blipFill>
        <p:spPr>
          <a:xfrm>
            <a:off x="278673" y="1062445"/>
            <a:ext cx="11826241" cy="57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2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2709" y="1567543"/>
            <a:ext cx="973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Выступление Президента 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НП «Со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6847" y="870857"/>
            <a:ext cx="8064136" cy="571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81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6617" y="1536174"/>
            <a:ext cx="102238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ДОРОЖНОЙ КАРТЫ В ОЦЕНОЧНОЙ ДЕЯТЕЛЬНОСТИ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Экспертиза (рецензирование) отчетов об оценке рыночной стоимости имущества и имущественных прав по запросам органов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власти и местного самоуправления. </a:t>
            </a:r>
            <a:endParaRPr lang="ru-RU" sz="2000" b="1" dirty="0">
              <a:solidFill>
                <a:srgbClr val="000000"/>
              </a:solidFill>
              <a:latin typeface="Arial Unicode MS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Мониторинг рыночных цен объектов недвижимости, земельных участков и арендных ставок и стоимостное консультирование по запросам органов власти. </a:t>
            </a:r>
            <a:endParaRPr lang="ru-RU" sz="2000" b="1" dirty="0">
              <a:solidFill>
                <a:srgbClr val="000000"/>
              </a:solidFill>
              <a:latin typeface="Arial Unicode MS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Исследования рынка  жилой недвижимости в муниципальных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районах</a:t>
            </a:r>
            <a:endParaRPr lang="ru-RU" sz="2000" b="1" dirty="0">
              <a:solidFill>
                <a:srgbClr val="000000"/>
              </a:solidFill>
              <a:latin typeface="Arial Unicode MS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Стоимостное консультирование в форме диапазона цен, среднего медианного значения. </a:t>
            </a:r>
            <a:endParaRPr lang="ru-RU" sz="2000" b="1" dirty="0">
              <a:solidFill>
                <a:srgbClr val="000000"/>
              </a:solidFill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07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592" y="1025759"/>
            <a:ext cx="3993226" cy="5067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818" y="1280160"/>
            <a:ext cx="4316893" cy="51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1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8469" y="870857"/>
            <a:ext cx="7689668" cy="64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05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663" y="731519"/>
            <a:ext cx="8242925" cy="6761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804" y="1602377"/>
            <a:ext cx="4291584" cy="5120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548" y="1062447"/>
            <a:ext cx="4183839" cy="6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26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069" y="1143315"/>
            <a:ext cx="9243861" cy="49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89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33162" y="106541"/>
            <a:ext cx="3504897" cy="351181"/>
            <a:chOff x="740532" y="69939"/>
            <a:chExt cx="3504897" cy="3706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2" y="80689"/>
              <a:ext cx="360040" cy="35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0572" y="69939"/>
              <a:ext cx="3144857" cy="330564"/>
            </a:xfrm>
            <a:prstGeom prst="rect">
              <a:avLst/>
            </a:prstGeom>
            <a:noFill/>
            <a:effectLst/>
          </p:spPr>
          <p:txBody>
            <a:bodyPr wrap="square" lIns="66305" tIns="33158" rIns="66305" bIns="33158" rtlCol="0">
              <a:spAutoFit/>
            </a:bodyPr>
            <a:lstStyle/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земельных и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имущественных</a:t>
              </a:r>
            </a:p>
            <a:p>
              <a:pPr marL="0" marR="0" lvl="0" indent="0" algn="l" defTabSz="6916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отношений Республики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Татарстан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51832" y="127652"/>
            <a:ext cx="10379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Расширенное заседание Комиссии по противодействию коррупции и Общественного совета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оценщики-рт.рф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1019" y="163756"/>
            <a:ext cx="1411751" cy="50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388" y="145703"/>
            <a:ext cx="1370381" cy="72515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59459" y="1021492"/>
          <a:ext cx="8188411" cy="5821817"/>
        </p:xfrm>
        <a:graphic>
          <a:graphicData uri="http://schemas.openxmlformats.org/drawingml/2006/table">
            <a:tbl>
              <a:tblPr/>
              <a:tblGrid>
                <a:gridCol w="8188411"/>
              </a:tblGrid>
              <a:tr h="5821817">
                <a:tc>
                  <a:txBody>
                    <a:bodyPr/>
                    <a:lstStyle/>
                    <a:p>
                      <a:pPr indent="342900" algn="just"/>
                      <a:r>
                        <a:rPr lang="ru-RU" sz="1800" dirty="0"/>
                        <a:t>Основными принципами антикоррупционной политики Республики Татарстан являются:</a:t>
                      </a:r>
                    </a:p>
                    <a:p>
                      <a:pPr indent="342900" algn="just">
                        <a:spcBef>
                          <a:spcPts val="1000"/>
                        </a:spcBef>
                      </a:pPr>
                      <a:r>
                        <a:rPr lang="ru-RU" sz="1800" dirty="0"/>
                        <a:t>1) признание,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 обеспечение и защита основных прав и законных интересов физических лиц и организаций;</a:t>
                      </a:r>
                      <a:endParaRPr lang="ru-RU" sz="1800" dirty="0"/>
                    </a:p>
                    <a:p>
                      <a:pPr indent="342900" algn="just">
                        <a:spcBef>
                          <a:spcPts val="1000"/>
                        </a:spcBef>
                      </a:pPr>
                      <a:r>
                        <a:rPr lang="ru-RU" sz="1800" dirty="0"/>
                        <a:t>2) законность;</a:t>
                      </a:r>
                    </a:p>
                    <a:p>
                      <a:pPr indent="342900" algn="just">
                        <a:spcBef>
                          <a:spcPts val="1000"/>
                        </a:spcBef>
                      </a:pPr>
                      <a:r>
                        <a:rPr lang="ru-RU" sz="1800" dirty="0"/>
                        <a:t>3)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публичность и открытость</a:t>
                      </a:r>
                      <a:r>
                        <a:rPr lang="ru-RU" sz="1800" dirty="0"/>
                        <a:t> деятельности государственных органов и органов местного самоуправления;</a:t>
                      </a:r>
                    </a:p>
                    <a:p>
                      <a:pPr indent="342900" algn="just">
                        <a:spcBef>
                          <a:spcPts val="1000"/>
                        </a:spcBef>
                      </a:pPr>
                      <a:r>
                        <a:rPr lang="ru-RU" sz="1800" dirty="0"/>
                        <a:t>4) комплексное использование политических, организационных, информационно-пропагандистских, социально-экономических, правовых, специальных и иных мер;</a:t>
                      </a:r>
                    </a:p>
                    <a:p>
                      <a:pPr indent="342900" algn="just">
                        <a:spcBef>
                          <a:spcPts val="1000"/>
                        </a:spcBef>
                      </a:pPr>
                      <a:r>
                        <a:rPr lang="ru-RU" sz="1800" dirty="0"/>
                        <a:t>5) приоритетное применение мер по профилактике коррупции;</a:t>
                      </a:r>
                    </a:p>
                    <a:p>
                      <a:pPr indent="342900" algn="just">
                        <a:spcBef>
                          <a:spcPts val="1000"/>
                        </a:spcBef>
                      </a:pPr>
                      <a:r>
                        <a:rPr lang="ru-RU" sz="1800" dirty="0"/>
                        <a:t>6) признание допустимости ограничений прав и свобод лиц, замещающих государственные должности Республики Татарстан, муниципальные должности.............</a:t>
                      </a:r>
                    </a:p>
                    <a:p>
                      <a:pPr indent="342900" algn="just">
                        <a:spcBef>
                          <a:spcPts val="1000"/>
                        </a:spcBef>
                      </a:pPr>
                      <a:r>
                        <a:rPr lang="ru-RU" sz="1800" dirty="0"/>
                        <a:t>7)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сотрудничество государственных органов и органов местного самоуправления с институтами гражданского общества и физическими лицами.</a:t>
                      </a:r>
                      <a:endParaRPr lang="ru-RU" sz="1800" dirty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2462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6"/>
              </a:rPr>
              <a:t/>
            </a:r>
            <a:b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6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0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19496</TotalTime>
  <Words>624</Words>
  <Application>Microsoft Office PowerPoint</Application>
  <PresentationFormat>Произвольный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Пахмутов Илья Викторович</dc:creator>
  <cp:lastModifiedBy>User</cp:lastModifiedBy>
  <cp:revision>916</cp:revision>
  <cp:lastPrinted>2020-01-10T13:24:30Z</cp:lastPrinted>
  <dcterms:created xsi:type="dcterms:W3CDTF">2019-12-18T14:52:24Z</dcterms:created>
  <dcterms:modified xsi:type="dcterms:W3CDTF">2022-12-01T07:25:08Z</dcterms:modified>
</cp:coreProperties>
</file>